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61" r:id="rId3"/>
    <p:sldId id="262" r:id="rId4"/>
    <p:sldId id="259" r:id="rId5"/>
    <p:sldId id="260" r:id="rId6"/>
    <p:sldId id="271" r:id="rId7"/>
    <p:sldId id="268" r:id="rId8"/>
    <p:sldId id="269" r:id="rId9"/>
    <p:sldId id="270" r:id="rId10"/>
    <p:sldId id="272" r:id="rId11"/>
    <p:sldId id="273" r:id="rId12"/>
    <p:sldId id="274" r:id="rId13"/>
    <p:sldId id="275" r:id="rId14"/>
    <p:sldId id="263" r:id="rId15"/>
    <p:sldId id="277" r:id="rId16"/>
    <p:sldId id="265" r:id="rId17"/>
    <p:sldId id="266" r:id="rId18"/>
    <p:sldId id="278" r:id="rId19"/>
    <p:sldId id="276"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25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5372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8915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00033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994122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65391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907310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02463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74615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96036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8403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7679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6886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9783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9594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0777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08644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4682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61BEF0D-F0BB-DE4B-95CE-6DB70DBA9567}" type="datetimeFigureOut">
              <a:rPr lang="en-US" smtClean="0"/>
              <a:pPr/>
              <a:t>7/29/2020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8731685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airweb.ca/"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hyperlink" Target="http://www.sirweb.org/" TargetMode="External"/><Relationship Id="rId2" Type="http://schemas.openxmlformats.org/officeDocument/2006/relationships/hyperlink" Target="http://www.cairweb.ca/"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cirse.or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599" y="792100"/>
            <a:ext cx="9144000" cy="1379627"/>
          </a:xfrm>
        </p:spPr>
        <p:txBody>
          <a:bodyPr>
            <a:normAutofit fontScale="90000"/>
          </a:bodyPr>
          <a:lstStyle/>
          <a:p>
            <a:pPr algn="l"/>
            <a:r>
              <a:rPr lang="en-CA" sz="4800" dirty="0" smtClean="0"/>
              <a:t>QU’EST CE QUE LA</a:t>
            </a:r>
            <a:br>
              <a:rPr lang="en-CA" sz="4800" dirty="0" smtClean="0"/>
            </a:br>
            <a:r>
              <a:rPr lang="en-CA" sz="4800" dirty="0" smtClean="0"/>
              <a:t>RADIOLOGIE D’INTERVENTION ?</a:t>
            </a:r>
            <a:br>
              <a:rPr lang="en-CA" sz="4800" dirty="0" smtClean="0"/>
            </a:br>
            <a:endParaRPr lang="en-CA" sz="4800" dirty="0"/>
          </a:p>
        </p:txBody>
      </p:sp>
      <p:sp>
        <p:nvSpPr>
          <p:cNvPr id="3" name="Subtitle 2"/>
          <p:cNvSpPr>
            <a:spLocks noGrp="1"/>
          </p:cNvSpPr>
          <p:nvPr>
            <p:ph type="subTitle" idx="1"/>
          </p:nvPr>
        </p:nvSpPr>
        <p:spPr>
          <a:xfrm>
            <a:off x="1105927" y="3674077"/>
            <a:ext cx="9800969" cy="2306562"/>
          </a:xfrm>
        </p:spPr>
        <p:txBody>
          <a:bodyPr>
            <a:normAutofit/>
          </a:bodyPr>
          <a:lstStyle/>
          <a:p>
            <a:pPr algn="l"/>
            <a:r>
              <a:rPr lang="fr-CA" sz="2800" dirty="0" smtClean="0"/>
              <a:t>Conférencier</a:t>
            </a:r>
            <a:r>
              <a:rPr lang="en-CA" sz="2800" dirty="0" smtClean="0"/>
              <a:t>: </a:t>
            </a:r>
            <a:r>
              <a:rPr lang="en-CA" sz="2800" dirty="0"/>
              <a:t>[ ]</a:t>
            </a:r>
          </a:p>
          <a:p>
            <a:pPr algn="l"/>
            <a:r>
              <a:rPr lang="en-CA" sz="2800" dirty="0" smtClean="0"/>
              <a:t>Date: [ ]</a:t>
            </a:r>
          </a:p>
          <a:p>
            <a:pPr algn="l"/>
            <a:r>
              <a:rPr lang="en-CA" sz="2800" dirty="0" smtClean="0"/>
              <a:t>Lieu: [ ]</a:t>
            </a:r>
          </a:p>
        </p:txBody>
      </p:sp>
      <p:sp>
        <p:nvSpPr>
          <p:cNvPr id="5" name="TextBox 4"/>
          <p:cNvSpPr txBox="1"/>
          <p:nvPr/>
        </p:nvSpPr>
        <p:spPr>
          <a:xfrm>
            <a:off x="1114018" y="2337639"/>
            <a:ext cx="7500864" cy="1477328"/>
          </a:xfrm>
          <a:prstGeom prst="rect">
            <a:avLst/>
          </a:prstGeom>
          <a:noFill/>
        </p:spPr>
        <p:txBody>
          <a:bodyPr wrap="square" rtlCol="0">
            <a:spAutoFit/>
          </a:bodyPr>
          <a:lstStyle/>
          <a:p>
            <a:r>
              <a:rPr lang="fr-CA" sz="2400" dirty="0" smtClean="0"/>
              <a:t>Une présentation faite par</a:t>
            </a:r>
          </a:p>
          <a:p>
            <a:r>
              <a:rPr lang="fr-CA" sz="2400" dirty="0" smtClean="0"/>
              <a:t>L’Association canadienne de radiologie d’intervention</a:t>
            </a:r>
          </a:p>
          <a:p>
            <a:r>
              <a:rPr lang="fr-CA" sz="2400" dirty="0" smtClean="0"/>
              <a:t>(</a:t>
            </a:r>
            <a:r>
              <a:rPr lang="fr-CA" sz="2400" dirty="0" smtClean="0"/>
              <a:t>CAIR)</a:t>
            </a:r>
            <a:endParaRPr lang="fr-CA" sz="2400" dirty="0" smtClean="0"/>
          </a:p>
          <a:p>
            <a:endParaRPr lang="fr-CA" dirty="0"/>
          </a:p>
        </p:txBody>
      </p:sp>
      <p:pic>
        <p:nvPicPr>
          <p:cNvPr id="6" name="Picture 5"/>
          <p:cNvPicPr>
            <a:picLocks noChangeAspect="1"/>
          </p:cNvPicPr>
          <p:nvPr/>
        </p:nvPicPr>
        <p:blipFill>
          <a:blip r:embed="rId2"/>
          <a:stretch>
            <a:fillRect/>
          </a:stretch>
        </p:blipFill>
        <p:spPr>
          <a:xfrm>
            <a:off x="6334896" y="3732927"/>
            <a:ext cx="5239265" cy="2324924"/>
          </a:xfrm>
          <a:prstGeom prst="rect">
            <a:avLst/>
          </a:prstGeom>
        </p:spPr>
      </p:pic>
      <p:sp>
        <p:nvSpPr>
          <p:cNvPr id="7" name="TextBox 6"/>
          <p:cNvSpPr txBox="1"/>
          <p:nvPr/>
        </p:nvSpPr>
        <p:spPr>
          <a:xfrm>
            <a:off x="8233223" y="6233357"/>
            <a:ext cx="3355406" cy="215444"/>
          </a:xfrm>
          <a:prstGeom prst="rect">
            <a:avLst/>
          </a:prstGeom>
          <a:noFill/>
        </p:spPr>
        <p:txBody>
          <a:bodyPr wrap="none" rtlCol="0">
            <a:spAutoFit/>
          </a:bodyPr>
          <a:lstStyle/>
          <a:p>
            <a:r>
              <a:rPr lang="en-CA" sz="800" dirty="0"/>
              <a:t>http://www.medicine.dal.ca/departments/department-sites/radiology.html</a:t>
            </a:r>
          </a:p>
        </p:txBody>
      </p:sp>
      <p:pic>
        <p:nvPicPr>
          <p:cNvPr id="8" name="Picture 7" descr="Logo_CAIR_RGB_Inverse.png"/>
          <p:cNvPicPr>
            <a:picLocks noChangeAspect="1"/>
          </p:cNvPicPr>
          <p:nvPr/>
        </p:nvPicPr>
        <p:blipFill>
          <a:blip r:embed="rId3"/>
          <a:stretch>
            <a:fillRect/>
          </a:stretch>
        </p:blipFill>
        <p:spPr>
          <a:xfrm>
            <a:off x="8067758" y="0"/>
            <a:ext cx="3768191" cy="1271419"/>
          </a:xfrm>
          <a:prstGeom prst="rect">
            <a:avLst/>
          </a:prstGeom>
        </p:spPr>
      </p:pic>
    </p:spTree>
    <p:extLst>
      <p:ext uri="{BB962C8B-B14F-4D97-AF65-F5344CB8AC3E}">
        <p14:creationId xmlns:p14="http://schemas.microsoft.com/office/powerpoint/2010/main" xmlns="" val="916891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699" y="250825"/>
            <a:ext cx="10515600" cy="1325563"/>
          </a:xfrm>
        </p:spPr>
        <p:txBody>
          <a:bodyPr/>
          <a:lstStyle/>
          <a:p>
            <a:pPr>
              <a:defRPr/>
            </a:pPr>
            <a:r>
              <a:rPr lang="fr-CA" noProof="1" smtClean="0">
                <a:solidFill>
                  <a:schemeClr val="accent1">
                    <a:lumMod val="20000"/>
                    <a:lumOff val="80000"/>
                  </a:schemeClr>
                </a:solidFill>
              </a:rPr>
              <a:t>Santé des femmes</a:t>
            </a:r>
            <a:endParaRPr lang="fr-CA" noProof="1">
              <a:solidFill>
                <a:schemeClr val="accent1">
                  <a:lumMod val="20000"/>
                  <a:lumOff val="80000"/>
                </a:schemeClr>
              </a:solidFill>
            </a:endParaRPr>
          </a:p>
        </p:txBody>
      </p:sp>
      <p:sp>
        <p:nvSpPr>
          <p:cNvPr id="3" name="Content Placeholder 2"/>
          <p:cNvSpPr>
            <a:spLocks noGrp="1"/>
          </p:cNvSpPr>
          <p:nvPr>
            <p:ph idx="1"/>
          </p:nvPr>
        </p:nvSpPr>
        <p:spPr>
          <a:xfrm>
            <a:off x="1019599" y="1406525"/>
            <a:ext cx="10233800" cy="4351338"/>
          </a:xfrm>
        </p:spPr>
        <p:txBody>
          <a:bodyPr/>
          <a:lstStyle/>
          <a:p>
            <a:r>
              <a:rPr lang="fr-CA" noProof="1" smtClean="0"/>
              <a:t> Embolisation de fibromes utérins : avant et après</a:t>
            </a:r>
            <a:endParaRPr lang="fr-CA" noProof="1"/>
          </a:p>
        </p:txBody>
      </p:sp>
      <p:pic>
        <p:nvPicPr>
          <p:cNvPr id="4" name="Picture 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33684" y="2063653"/>
            <a:ext cx="2267165" cy="4090998"/>
          </a:xfrm>
          <a:prstGeom prst="rect">
            <a:avLst/>
          </a:prstGeom>
          <a:noFill/>
          <a:ln>
            <a:noFill/>
          </a:ln>
          <a:effectLst>
            <a:outerShdw blurRad="254000" dist="253999" dir="54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5"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30716" y="2070743"/>
            <a:ext cx="2267165" cy="4083908"/>
          </a:xfrm>
          <a:prstGeom prst="rect">
            <a:avLst/>
          </a:prstGeom>
          <a:noFill/>
          <a:ln>
            <a:noFill/>
          </a:ln>
          <a:effectLst>
            <a:outerShdw blurRad="254000" dist="253999" dir="54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7" name="Picture 1"/>
          <p:cNvPicPr>
            <a:picLocks noChangeArrowheads="1"/>
          </p:cNvPicPr>
          <p:nvPr/>
        </p:nvPicPr>
        <p:blipFill>
          <a:blip r:embed="rId4">
            <a:extLst>
              <a:ext uri="{28A0092B-C50C-407E-A947-70E740481C1C}">
                <a14:useLocalDpi xmlns:a14="http://schemas.microsoft.com/office/drawing/2010/main" xmlns="" val="0"/>
              </a:ext>
            </a:extLst>
          </a:blip>
          <a:srcRect l="18349" t="9395" r="17773" b="8376"/>
          <a:stretch>
            <a:fillRect/>
          </a:stretch>
        </p:blipFill>
        <p:spPr bwMode="auto">
          <a:xfrm>
            <a:off x="1391830" y="2209126"/>
            <a:ext cx="3204446" cy="3091157"/>
          </a:xfrm>
          <a:prstGeom prst="rect">
            <a:avLst/>
          </a:prstGeom>
          <a:noFill/>
          <a:ln>
            <a:noFill/>
          </a:ln>
          <a:effectLst>
            <a:outerShdw blurRad="254000" dist="253999" dir="54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6" name="Rectangle 5"/>
          <p:cNvSpPr/>
          <p:nvPr/>
        </p:nvSpPr>
        <p:spPr>
          <a:xfrm>
            <a:off x="1391000" y="5430501"/>
            <a:ext cx="2234907" cy="215444"/>
          </a:xfrm>
          <a:prstGeom prst="rect">
            <a:avLst/>
          </a:prstGeom>
        </p:spPr>
        <p:txBody>
          <a:bodyPr wrap="none">
            <a:spAutoFit/>
          </a:bodyPr>
          <a:lstStyle/>
          <a:p>
            <a:r>
              <a:rPr lang="en-CA" sz="800" dirty="0"/>
              <a:t>http://www.sirweb.org/patients/uterine-fibroids/</a:t>
            </a:r>
          </a:p>
        </p:txBody>
      </p:sp>
      <p:sp>
        <p:nvSpPr>
          <p:cNvPr id="8" name="Rectangle 7"/>
          <p:cNvSpPr/>
          <p:nvPr/>
        </p:nvSpPr>
        <p:spPr>
          <a:xfrm>
            <a:off x="225747" y="6124556"/>
            <a:ext cx="11966253" cy="646331"/>
          </a:xfrm>
          <a:prstGeom prst="rect">
            <a:avLst/>
          </a:prstGeom>
        </p:spPr>
        <p:txBody>
          <a:bodyPr wrap="square">
            <a:spAutoFit/>
          </a:bodyPr>
          <a:lstStyle/>
          <a:p>
            <a:r>
              <a:rPr lang="fr-CA" dirty="0" smtClean="0"/>
              <a:t>Les fibromes utérins sont des tumeurs bénignes causant des douleurs pelviennes, des gonflements et des saignements vaginaux. Ils peuvent être traités en bloquant leur apport sanguin de l’intérieur – sans avoir recours à une hystérectomie.</a:t>
            </a:r>
            <a:endParaRPr lang="fr-CA" dirty="0"/>
          </a:p>
        </p:txBody>
      </p:sp>
      <p:pic>
        <p:nvPicPr>
          <p:cNvPr id="9" name="Picture 8" descr="Logo_CAIR_only_RGB_Inverse.png"/>
          <p:cNvPicPr>
            <a:picLocks noChangeAspect="1"/>
          </p:cNvPicPr>
          <p:nvPr/>
        </p:nvPicPr>
        <p:blipFill>
          <a:blip r:embed="rId5"/>
          <a:stretch>
            <a:fillRect/>
          </a:stretch>
        </p:blipFill>
        <p:spPr>
          <a:xfrm>
            <a:off x="9642020" y="239306"/>
            <a:ext cx="1398635" cy="974500"/>
          </a:xfrm>
          <a:prstGeom prst="rect">
            <a:avLst/>
          </a:prstGeom>
        </p:spPr>
      </p:pic>
    </p:spTree>
    <p:extLst>
      <p:ext uri="{BB962C8B-B14F-4D97-AF65-F5344CB8AC3E}">
        <p14:creationId xmlns:p14="http://schemas.microsoft.com/office/powerpoint/2010/main" xmlns="" val="2743279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1" smtClean="0"/>
              <a:t>Biopsies et Drainages</a:t>
            </a:r>
            <a:endParaRPr lang="fr-CA" noProof="1"/>
          </a:p>
        </p:txBody>
      </p:sp>
      <p:sp>
        <p:nvSpPr>
          <p:cNvPr id="3" name="Content Placeholder 2"/>
          <p:cNvSpPr>
            <a:spLocks noGrp="1"/>
          </p:cNvSpPr>
          <p:nvPr>
            <p:ph idx="1"/>
          </p:nvPr>
        </p:nvSpPr>
        <p:spPr>
          <a:xfrm>
            <a:off x="608025" y="1773218"/>
            <a:ext cx="10233800" cy="4351338"/>
          </a:xfrm>
        </p:spPr>
        <p:txBody>
          <a:bodyPr/>
          <a:lstStyle/>
          <a:p>
            <a:r>
              <a:rPr lang="fr-CA" noProof="1" smtClean="0"/>
              <a:t>Drainage percutané d’abcès diverticulaires</a:t>
            </a:r>
            <a:endParaRPr lang="fr-CA" noProof="1"/>
          </a:p>
        </p:txBody>
      </p:sp>
      <p:pic>
        <p:nvPicPr>
          <p:cNvPr id="4" name="Picture 3" descr="61318572_1"/>
          <p:cNvPicPr>
            <a:picLocks noChangeAspect="1" noChangeArrowheads="1"/>
          </p:cNvPicPr>
          <p:nvPr/>
        </p:nvPicPr>
        <p:blipFill>
          <a:blip r:embed="rId2"/>
          <a:srcRect/>
          <a:stretch>
            <a:fillRect/>
          </a:stretch>
        </p:blipFill>
        <p:spPr bwMode="auto">
          <a:xfrm>
            <a:off x="1127575" y="2379755"/>
            <a:ext cx="2282525" cy="1847758"/>
          </a:xfrm>
          <a:prstGeom prst="rect">
            <a:avLst/>
          </a:prstGeom>
          <a:noFill/>
        </p:spPr>
      </p:pic>
      <p:pic>
        <p:nvPicPr>
          <p:cNvPr id="5" name="Picture 4" descr="61318572_2"/>
          <p:cNvPicPr>
            <a:picLocks noChangeAspect="1" noChangeArrowheads="1"/>
          </p:cNvPicPr>
          <p:nvPr/>
        </p:nvPicPr>
        <p:blipFill>
          <a:blip r:embed="rId3"/>
          <a:srcRect/>
          <a:stretch>
            <a:fillRect/>
          </a:stretch>
        </p:blipFill>
        <p:spPr bwMode="auto">
          <a:xfrm>
            <a:off x="3602338" y="2379755"/>
            <a:ext cx="2282525" cy="1847758"/>
          </a:xfrm>
          <a:prstGeom prst="rect">
            <a:avLst/>
          </a:prstGeom>
          <a:noFill/>
        </p:spPr>
      </p:pic>
      <p:pic>
        <p:nvPicPr>
          <p:cNvPr id="6" name="Picture 5" descr="61318572_3"/>
          <p:cNvPicPr>
            <a:picLocks noChangeAspect="1" noChangeArrowheads="1"/>
          </p:cNvPicPr>
          <p:nvPr/>
        </p:nvPicPr>
        <p:blipFill>
          <a:blip r:embed="rId4"/>
          <a:srcRect/>
          <a:stretch>
            <a:fillRect/>
          </a:stretch>
        </p:blipFill>
        <p:spPr bwMode="auto">
          <a:xfrm>
            <a:off x="6077101" y="2379755"/>
            <a:ext cx="2282525" cy="1847758"/>
          </a:xfrm>
          <a:prstGeom prst="rect">
            <a:avLst/>
          </a:prstGeom>
          <a:noFill/>
        </p:spPr>
      </p:pic>
      <p:grpSp>
        <p:nvGrpSpPr>
          <p:cNvPr id="7" name="Group 8"/>
          <p:cNvGrpSpPr>
            <a:grpSpLocks/>
          </p:cNvGrpSpPr>
          <p:nvPr/>
        </p:nvGrpSpPr>
        <p:grpSpPr bwMode="auto">
          <a:xfrm>
            <a:off x="1127575" y="4469907"/>
            <a:ext cx="4511231" cy="1787853"/>
            <a:chOff x="765" y="1440"/>
            <a:chExt cx="4275" cy="1791"/>
          </a:xfrm>
        </p:grpSpPr>
        <p:pic>
          <p:nvPicPr>
            <p:cNvPr id="8" name="Picture 7" descr="61322491_4"/>
            <p:cNvPicPr>
              <a:picLocks noChangeAspect="1" noChangeArrowheads="1"/>
            </p:cNvPicPr>
            <p:nvPr/>
          </p:nvPicPr>
          <p:blipFill>
            <a:blip r:embed="rId5"/>
            <a:srcRect/>
            <a:stretch>
              <a:fillRect/>
            </a:stretch>
          </p:blipFill>
          <p:spPr bwMode="auto">
            <a:xfrm>
              <a:off x="765" y="1440"/>
              <a:ext cx="2163" cy="1791"/>
            </a:xfrm>
            <a:prstGeom prst="rect">
              <a:avLst/>
            </a:prstGeom>
            <a:noFill/>
          </p:spPr>
        </p:pic>
        <p:pic>
          <p:nvPicPr>
            <p:cNvPr id="9" name="Picture 8" descr="61322491_6"/>
            <p:cNvPicPr>
              <a:picLocks noChangeAspect="1" noChangeArrowheads="1"/>
            </p:cNvPicPr>
            <p:nvPr/>
          </p:nvPicPr>
          <p:blipFill>
            <a:blip r:embed="rId6"/>
            <a:srcRect/>
            <a:stretch>
              <a:fillRect/>
            </a:stretch>
          </p:blipFill>
          <p:spPr bwMode="auto">
            <a:xfrm>
              <a:off x="2877" y="1440"/>
              <a:ext cx="2163" cy="1791"/>
            </a:xfrm>
            <a:prstGeom prst="rect">
              <a:avLst/>
            </a:prstGeom>
            <a:noFill/>
          </p:spPr>
        </p:pic>
      </p:grpSp>
      <p:sp>
        <p:nvSpPr>
          <p:cNvPr id="10" name="Rectangle 9"/>
          <p:cNvSpPr/>
          <p:nvPr/>
        </p:nvSpPr>
        <p:spPr>
          <a:xfrm>
            <a:off x="5762947" y="4469907"/>
            <a:ext cx="6124253" cy="1200329"/>
          </a:xfrm>
          <a:prstGeom prst="rect">
            <a:avLst/>
          </a:prstGeom>
        </p:spPr>
        <p:txBody>
          <a:bodyPr wrap="square">
            <a:spAutoFit/>
          </a:bodyPr>
          <a:lstStyle/>
          <a:p>
            <a:r>
              <a:rPr lang="fr-CA" dirty="0" smtClean="0"/>
              <a:t>Beaucoup d’abcès  intra abdominaux qui nécessitaient auparavant une chirurgie peuvent maintenant être drainés par le RI </a:t>
            </a:r>
            <a:r>
              <a:rPr lang="fr-CA" dirty="0"/>
              <a:t>à</a:t>
            </a:r>
            <a:r>
              <a:rPr lang="fr-CA" dirty="0" smtClean="0"/>
              <a:t> travers une petite incision de la peau,  avec un taux de morbidité du patient plus bas et un coût moindre.</a:t>
            </a:r>
            <a:endParaRPr lang="fr-CA" dirty="0"/>
          </a:p>
        </p:txBody>
      </p:sp>
      <p:pic>
        <p:nvPicPr>
          <p:cNvPr id="11" name="Picture 10" descr="Logo_CAIR_only_RGB_Inverse.png"/>
          <p:cNvPicPr>
            <a:picLocks noChangeAspect="1"/>
          </p:cNvPicPr>
          <p:nvPr/>
        </p:nvPicPr>
        <p:blipFill>
          <a:blip r:embed="rId7"/>
          <a:stretch>
            <a:fillRect/>
          </a:stretch>
        </p:blipFill>
        <p:spPr>
          <a:xfrm>
            <a:off x="9795769" y="514435"/>
            <a:ext cx="1398635" cy="974500"/>
          </a:xfrm>
          <a:prstGeom prst="rect">
            <a:avLst/>
          </a:prstGeom>
        </p:spPr>
      </p:pic>
    </p:spTree>
    <p:extLst>
      <p:ext uri="{BB962C8B-B14F-4D97-AF65-F5344CB8AC3E}">
        <p14:creationId xmlns:p14="http://schemas.microsoft.com/office/powerpoint/2010/main" xmlns="" val="102391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r-CA" dirty="0" smtClean="0"/>
              <a:t>Musculo-squelettique</a:t>
            </a:r>
            <a:endParaRPr lang="fr-CA" dirty="0"/>
          </a:p>
        </p:txBody>
      </p:sp>
      <p:sp>
        <p:nvSpPr>
          <p:cNvPr id="3" name="Content Placeholder 2"/>
          <p:cNvSpPr>
            <a:spLocks noGrp="1"/>
          </p:cNvSpPr>
          <p:nvPr>
            <p:ph idx="1"/>
          </p:nvPr>
        </p:nvSpPr>
        <p:spPr/>
        <p:txBody>
          <a:bodyPr/>
          <a:lstStyle/>
          <a:p>
            <a:r>
              <a:rPr lang="fr-CA" noProof="1" smtClean="0"/>
              <a:t>Injections intra-articulaires de corticostéroides pour soulager la douleur</a:t>
            </a:r>
            <a:endParaRPr lang="fr-CA" noProof="1"/>
          </a:p>
        </p:txBody>
      </p:sp>
      <p:pic>
        <p:nvPicPr>
          <p:cNvPr id="4" name="Pictur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20373" y="2887900"/>
            <a:ext cx="2308860" cy="1729740"/>
          </a:xfrm>
          <a:prstGeom prst="rect">
            <a:avLst/>
          </a:prstGeom>
          <a:noFill/>
          <a:ln>
            <a:noFill/>
          </a:ln>
          <a:effectLst>
            <a:outerShdw blurRad="254000" dist="253999" dir="54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5" name="Picture 4"/>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29019" y="2887900"/>
            <a:ext cx="2308860" cy="1729740"/>
          </a:xfrm>
          <a:prstGeom prst="rect">
            <a:avLst/>
          </a:prstGeom>
          <a:noFill/>
          <a:ln>
            <a:noFill/>
          </a:ln>
          <a:effectLst>
            <a:outerShdw blurRad="254000" dist="253999" dir="54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6" name="Picture 5"/>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29019" y="4752577"/>
            <a:ext cx="2308860" cy="1729740"/>
          </a:xfrm>
          <a:prstGeom prst="rect">
            <a:avLst/>
          </a:prstGeom>
          <a:noFill/>
          <a:ln>
            <a:noFill/>
          </a:ln>
          <a:effectLst>
            <a:outerShdw blurRad="254000" dist="253999" dir="54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7" name="Picture 6"/>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20373" y="4681694"/>
            <a:ext cx="2308860" cy="1729740"/>
          </a:xfrm>
          <a:prstGeom prst="rect">
            <a:avLst/>
          </a:prstGeom>
          <a:noFill/>
          <a:ln>
            <a:noFill/>
          </a:ln>
          <a:effectLst>
            <a:outerShdw blurRad="254000" dist="253999" dir="54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8" name="Rectangle 7"/>
          <p:cNvSpPr/>
          <p:nvPr/>
        </p:nvSpPr>
        <p:spPr>
          <a:xfrm>
            <a:off x="7142119" y="3040102"/>
            <a:ext cx="4770481" cy="1477328"/>
          </a:xfrm>
          <a:prstGeom prst="rect">
            <a:avLst/>
          </a:prstGeom>
        </p:spPr>
        <p:txBody>
          <a:bodyPr wrap="square">
            <a:spAutoFit/>
          </a:bodyPr>
          <a:lstStyle/>
          <a:p>
            <a:r>
              <a:rPr lang="fr-CA" dirty="0" smtClean="0"/>
              <a:t>Plusieurs articulations dans le corps peuvent être la proie de douleur et d’arthrite. On peut injecter des stéroïdes dans ces articulations pour réduire l’inflammation et  soulager le patient  pour une période allant jusqu’à 6 mois et parfois plus.</a:t>
            </a:r>
            <a:endParaRPr lang="fr-CA" dirty="0"/>
          </a:p>
        </p:txBody>
      </p:sp>
      <p:pic>
        <p:nvPicPr>
          <p:cNvPr id="9" name="Picture 8" descr="Logo_CAIR_only_RGB_Inverse.png"/>
          <p:cNvPicPr>
            <a:picLocks noChangeAspect="1"/>
          </p:cNvPicPr>
          <p:nvPr/>
        </p:nvPicPr>
        <p:blipFill>
          <a:blip r:embed="rId6"/>
          <a:stretch>
            <a:fillRect/>
          </a:stretch>
        </p:blipFill>
        <p:spPr>
          <a:xfrm>
            <a:off x="9965702" y="5288736"/>
            <a:ext cx="1398635" cy="974500"/>
          </a:xfrm>
          <a:prstGeom prst="rect">
            <a:avLst/>
          </a:prstGeom>
        </p:spPr>
      </p:pic>
    </p:spTree>
    <p:extLst>
      <p:ext uri="{BB962C8B-B14F-4D97-AF65-F5344CB8AC3E}">
        <p14:creationId xmlns:p14="http://schemas.microsoft.com/office/powerpoint/2010/main" xmlns="" val="146120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1" smtClean="0"/>
              <a:t>Neuro-intervention</a:t>
            </a:r>
            <a:endParaRPr lang="fr-CA" noProof="1"/>
          </a:p>
        </p:txBody>
      </p:sp>
      <p:sp>
        <p:nvSpPr>
          <p:cNvPr id="3" name="Content Placeholder 2"/>
          <p:cNvSpPr>
            <a:spLocks noGrp="1"/>
          </p:cNvSpPr>
          <p:nvPr>
            <p:ph idx="1"/>
          </p:nvPr>
        </p:nvSpPr>
        <p:spPr>
          <a:xfrm>
            <a:off x="939113" y="1695386"/>
            <a:ext cx="10911017" cy="4351338"/>
          </a:xfrm>
        </p:spPr>
        <p:txBody>
          <a:bodyPr/>
          <a:lstStyle/>
          <a:p>
            <a:r>
              <a:rPr lang="fr-CA" noProof="1" smtClean="0"/>
              <a:t>Occlusion de l’artère basilaire traitée par angioplastie et </a:t>
            </a:r>
            <a:r>
              <a:rPr lang="fr-CA" noProof="1"/>
              <a:t>endoprothèse</a:t>
            </a:r>
          </a:p>
        </p:txBody>
      </p:sp>
      <p:pic>
        <p:nvPicPr>
          <p:cNvPr id="4098" name="Picture 2" descr="Fig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8145" y="2489820"/>
            <a:ext cx="5327307" cy="36530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269651" y="6230979"/>
            <a:ext cx="2786340" cy="215444"/>
          </a:xfrm>
          <a:prstGeom prst="rect">
            <a:avLst/>
          </a:prstGeom>
        </p:spPr>
        <p:txBody>
          <a:bodyPr wrap="none">
            <a:spAutoFit/>
          </a:bodyPr>
          <a:lstStyle/>
          <a:p>
            <a:r>
              <a:rPr lang="en-CA" sz="800" dirty="0"/>
              <a:t>http://www.cyberounds.com/cmecontent/art141.html?pf=yes</a:t>
            </a:r>
          </a:p>
        </p:txBody>
      </p:sp>
      <p:sp>
        <p:nvSpPr>
          <p:cNvPr id="6" name="Rectangle 5"/>
          <p:cNvSpPr/>
          <p:nvPr/>
        </p:nvSpPr>
        <p:spPr>
          <a:xfrm>
            <a:off x="6989719" y="3040102"/>
            <a:ext cx="4770481" cy="1754326"/>
          </a:xfrm>
          <a:prstGeom prst="rect">
            <a:avLst/>
          </a:prstGeom>
        </p:spPr>
        <p:txBody>
          <a:bodyPr wrap="square">
            <a:spAutoFit/>
          </a:bodyPr>
          <a:lstStyle/>
          <a:p>
            <a:r>
              <a:rPr lang="fr-CA" dirty="0" smtClean="0"/>
              <a:t>Ce patient a une occlusion complète de l’artère basilaire, ce qui entraine des déficits neurologiques sévères. Cette occlusion a été ouverte avec un ballon et des endoprothèses. Ainsi le patient a retrouvé certaines de ses fonctions originelles.</a:t>
            </a:r>
            <a:endParaRPr lang="fr-CA" dirty="0"/>
          </a:p>
        </p:txBody>
      </p:sp>
      <p:pic>
        <p:nvPicPr>
          <p:cNvPr id="7" name="Picture 6" descr="Logo_CAIR_only_RGB_Inverse.png"/>
          <p:cNvPicPr>
            <a:picLocks noChangeAspect="1"/>
          </p:cNvPicPr>
          <p:nvPr/>
        </p:nvPicPr>
        <p:blipFill>
          <a:blip r:embed="rId3"/>
          <a:stretch>
            <a:fillRect/>
          </a:stretch>
        </p:blipFill>
        <p:spPr>
          <a:xfrm>
            <a:off x="10159910" y="5482945"/>
            <a:ext cx="1398635" cy="974500"/>
          </a:xfrm>
          <a:prstGeom prst="rect">
            <a:avLst/>
          </a:prstGeom>
        </p:spPr>
      </p:pic>
    </p:spTree>
    <p:extLst>
      <p:ext uri="{BB962C8B-B14F-4D97-AF65-F5344CB8AC3E}">
        <p14:creationId xmlns:p14="http://schemas.microsoft.com/office/powerpoint/2010/main" xmlns="" val="1834833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noProof="1" smtClean="0"/>
              <a:t>Est ce que la RI est la carrière idéale pour moi?</a:t>
            </a:r>
            <a:endParaRPr lang="fr-CA" noProof="1"/>
          </a:p>
        </p:txBody>
      </p:sp>
      <p:sp>
        <p:nvSpPr>
          <p:cNvPr id="3" name="Content Placeholder 2"/>
          <p:cNvSpPr>
            <a:spLocks noGrp="1"/>
          </p:cNvSpPr>
          <p:nvPr>
            <p:ph idx="1"/>
          </p:nvPr>
        </p:nvSpPr>
        <p:spPr/>
        <p:txBody>
          <a:bodyPr>
            <a:normAutofit fontScale="85000" lnSpcReduction="20000"/>
          </a:bodyPr>
          <a:lstStyle/>
          <a:p>
            <a:r>
              <a:rPr lang="fr-CA" noProof="1" smtClean="0"/>
              <a:t>Souhaiter traiter des patients en visant un faible taux de morbidité/mortalité</a:t>
            </a:r>
          </a:p>
          <a:p>
            <a:r>
              <a:rPr lang="fr-CA" noProof="1" smtClean="0"/>
              <a:t>Préférer faire des procédures à invasion minimales plutôt que des chirurgies majeures</a:t>
            </a:r>
          </a:p>
          <a:p>
            <a:r>
              <a:rPr lang="fr-CA" noProof="1" smtClean="0"/>
              <a:t>Avoir une forte empathie pour les patients et intérêt pour les soins aux patients</a:t>
            </a:r>
          </a:p>
          <a:p>
            <a:r>
              <a:rPr lang="fr-CA" noProof="1" smtClean="0"/>
              <a:t>Aimer faire partie d’une équipe et aimer travailler dans un environnement multi-disciplinaire</a:t>
            </a:r>
          </a:p>
          <a:p>
            <a:r>
              <a:rPr lang="fr-CA" noProof="1" smtClean="0"/>
              <a:t>Avoir un intérêt pour la résolution créative de problème</a:t>
            </a:r>
          </a:p>
          <a:p>
            <a:r>
              <a:rPr lang="fr-CA" noProof="1" smtClean="0"/>
              <a:t>Avoir un intérêt pour la radiologie diagnostique et l’utilisation de l’imagerie pour résoudre des problèmes cliniques</a:t>
            </a:r>
          </a:p>
          <a:p>
            <a:r>
              <a:rPr lang="fr-CA" noProof="1" smtClean="0"/>
              <a:t>Ne pas avoir peur d’heures de travail plus longuees qu’en radiologie diagnostique, mais au profit d’une carrière plus excitante</a:t>
            </a:r>
          </a:p>
          <a:p>
            <a:endParaRPr lang="fr-CA" noProof="1" smtClean="0"/>
          </a:p>
          <a:p>
            <a:endParaRPr lang="fr-CA" noProof="1" smtClean="0"/>
          </a:p>
          <a:p>
            <a:endParaRPr lang="fr-CA" noProof="1" smtClean="0"/>
          </a:p>
          <a:p>
            <a:endParaRPr lang="fr-CA" noProof="1" smtClean="0"/>
          </a:p>
          <a:p>
            <a:endParaRPr lang="fr-CA" noProof="1" smtClean="0"/>
          </a:p>
          <a:p>
            <a:endParaRPr lang="fr-CA" noProof="1" smtClean="0"/>
          </a:p>
          <a:p>
            <a:endParaRPr lang="fr-CA" noProof="1" smtClean="0"/>
          </a:p>
          <a:p>
            <a:endParaRPr lang="fr-CA" noProof="1"/>
          </a:p>
        </p:txBody>
      </p:sp>
      <p:pic>
        <p:nvPicPr>
          <p:cNvPr id="4" name="Picture 3" descr="Logo_CAIR_only_RGB_Inverse.png"/>
          <p:cNvPicPr>
            <a:picLocks noChangeAspect="1"/>
          </p:cNvPicPr>
          <p:nvPr/>
        </p:nvPicPr>
        <p:blipFill>
          <a:blip r:embed="rId2"/>
          <a:stretch>
            <a:fillRect/>
          </a:stretch>
        </p:blipFill>
        <p:spPr>
          <a:xfrm>
            <a:off x="10103266" y="5482945"/>
            <a:ext cx="1398635" cy="974500"/>
          </a:xfrm>
          <a:prstGeom prst="rect">
            <a:avLst/>
          </a:prstGeom>
        </p:spPr>
      </p:pic>
    </p:spTree>
    <p:extLst>
      <p:ext uri="{BB962C8B-B14F-4D97-AF65-F5344CB8AC3E}">
        <p14:creationId xmlns:p14="http://schemas.microsoft.com/office/powerpoint/2010/main" xmlns="" val="2078485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noProof="1" smtClean="0"/>
              <a:t>Comment je deviens un(e) radiologue d’intervention?</a:t>
            </a:r>
            <a:endParaRPr lang="fr-CA" noProof="1"/>
          </a:p>
        </p:txBody>
      </p:sp>
      <p:sp>
        <p:nvSpPr>
          <p:cNvPr id="3" name="Content Placeholder 2"/>
          <p:cNvSpPr>
            <a:spLocks noGrp="1"/>
          </p:cNvSpPr>
          <p:nvPr>
            <p:ph idx="1"/>
          </p:nvPr>
        </p:nvSpPr>
        <p:spPr>
          <a:xfrm>
            <a:off x="1120000" y="1973906"/>
            <a:ext cx="10233800" cy="4351338"/>
          </a:xfrm>
        </p:spPr>
        <p:txBody>
          <a:bodyPr>
            <a:normAutofit/>
          </a:bodyPr>
          <a:lstStyle/>
          <a:p>
            <a:r>
              <a:rPr lang="fr-CA" noProof="1" smtClean="0"/>
              <a:t>Formation actuelle:</a:t>
            </a:r>
          </a:p>
          <a:p>
            <a:pPr lvl="1"/>
            <a:r>
              <a:rPr lang="fr-CA" noProof="1" smtClean="0"/>
              <a:t>Résidence en radiologie diagnostique (5 ans)</a:t>
            </a:r>
          </a:p>
          <a:p>
            <a:pPr lvl="1"/>
            <a:r>
              <a:rPr lang="fr-CA" noProof="1" smtClean="0"/>
              <a:t>Fellowship en RI (1 an)</a:t>
            </a:r>
          </a:p>
          <a:p>
            <a:r>
              <a:rPr lang="fr-CA" noProof="1" smtClean="0"/>
              <a:t>La formationva bientôt changer:</a:t>
            </a:r>
          </a:p>
          <a:p>
            <a:pPr lvl="1"/>
            <a:r>
              <a:rPr lang="fr-CA" noProof="1" smtClean="0"/>
              <a:t>Dans un futur proche, la durée de formation en RI va augmenter à 2 ans, mais une de ces deux années sera comptée de double façon dans la formation en radiologie diagnostique. Ce changement va permettre  d’approfondir les compétences cliniques et en imagerie dédiée à la RI. Le temps total de formation restera le même, soit 6 ans.</a:t>
            </a:r>
          </a:p>
          <a:p>
            <a:pPr lvl="1"/>
            <a:r>
              <a:rPr lang="fr-CA" noProof="1" smtClean="0"/>
              <a:t>Dans un futur plus lointain, la RI pourrait devenir une spécialité à part entière avec son propre programme de résidence.</a:t>
            </a:r>
            <a:endParaRPr lang="fr-CA" noProof="1"/>
          </a:p>
        </p:txBody>
      </p:sp>
      <p:pic>
        <p:nvPicPr>
          <p:cNvPr id="4" name="Picture 3" descr="Logo_CAIR_only_RGB_Inverse.png"/>
          <p:cNvPicPr>
            <a:picLocks noChangeAspect="1"/>
          </p:cNvPicPr>
          <p:nvPr/>
        </p:nvPicPr>
        <p:blipFill>
          <a:blip r:embed="rId2"/>
          <a:stretch>
            <a:fillRect/>
          </a:stretch>
        </p:blipFill>
        <p:spPr>
          <a:xfrm>
            <a:off x="10532144" y="5774258"/>
            <a:ext cx="1398635" cy="974500"/>
          </a:xfrm>
          <a:prstGeom prst="rect">
            <a:avLst/>
          </a:prstGeom>
        </p:spPr>
      </p:pic>
    </p:spTree>
    <p:extLst>
      <p:ext uri="{BB962C8B-B14F-4D97-AF65-F5344CB8AC3E}">
        <p14:creationId xmlns:p14="http://schemas.microsoft.com/office/powerpoint/2010/main" xmlns="" val="1865478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noProof="1" smtClean="0"/>
              <a:t>Je suis curieux … que dois-je faire ?</a:t>
            </a:r>
            <a:endParaRPr lang="fr-CA" noProof="1"/>
          </a:p>
        </p:txBody>
      </p:sp>
      <p:sp>
        <p:nvSpPr>
          <p:cNvPr id="3" name="Content Placeholder 2"/>
          <p:cNvSpPr>
            <a:spLocks noGrp="1"/>
          </p:cNvSpPr>
          <p:nvPr>
            <p:ph idx="1"/>
          </p:nvPr>
        </p:nvSpPr>
        <p:spPr/>
        <p:txBody>
          <a:bodyPr>
            <a:normAutofit/>
          </a:bodyPr>
          <a:lstStyle/>
          <a:p>
            <a:r>
              <a:rPr lang="fr-CA" noProof="1" smtClean="0"/>
              <a:t>Impliquez-vous!</a:t>
            </a:r>
          </a:p>
          <a:p>
            <a:r>
              <a:rPr lang="fr-CA" noProof="1" smtClean="0"/>
              <a:t>Pour tous les étudiants:</a:t>
            </a:r>
          </a:p>
          <a:p>
            <a:pPr lvl="1"/>
            <a:r>
              <a:rPr lang="fr-CA" noProof="1" smtClean="0"/>
              <a:t>Trouvez un mentor</a:t>
            </a:r>
          </a:p>
          <a:p>
            <a:pPr lvl="1"/>
            <a:r>
              <a:rPr lang="fr-CA" noProof="1" smtClean="0"/>
              <a:t>Portez-vous volontaire pour faire de la recherche en RI</a:t>
            </a:r>
          </a:p>
          <a:p>
            <a:r>
              <a:rPr lang="fr-CA" noProof="1" smtClean="0"/>
              <a:t>Étudiants en médecine:</a:t>
            </a:r>
          </a:p>
          <a:p>
            <a:pPr lvl="1"/>
            <a:r>
              <a:rPr lang="fr-CA" noProof="1" smtClean="0"/>
              <a:t>Choisissez les cours optionnels en radiologie diagnostique, en radiologie d’intervention</a:t>
            </a:r>
          </a:p>
          <a:p>
            <a:pPr lvl="1"/>
            <a:r>
              <a:rPr lang="fr-CA" noProof="1" smtClean="0"/>
              <a:t>Suivez un radiologue d’intervention</a:t>
            </a:r>
          </a:p>
          <a:p>
            <a:r>
              <a:rPr lang="fr-CA" noProof="1" smtClean="0"/>
              <a:t>Résidents:</a:t>
            </a:r>
          </a:p>
          <a:p>
            <a:pPr lvl="1"/>
            <a:r>
              <a:rPr lang="fr-CA" noProof="1" smtClean="0"/>
              <a:t>Choisissez de faire vos rotations obligatoires et optionnelles en RI</a:t>
            </a:r>
            <a:endParaRPr lang="fr-CA" noProof="1"/>
          </a:p>
        </p:txBody>
      </p:sp>
      <p:pic>
        <p:nvPicPr>
          <p:cNvPr id="4" name="Picture 3" descr="Logo_CAIR_only_RGB_Inverse.png"/>
          <p:cNvPicPr>
            <a:picLocks noChangeAspect="1"/>
          </p:cNvPicPr>
          <p:nvPr/>
        </p:nvPicPr>
        <p:blipFill>
          <a:blip r:embed="rId2"/>
          <a:stretch>
            <a:fillRect/>
          </a:stretch>
        </p:blipFill>
        <p:spPr>
          <a:xfrm>
            <a:off x="10443131" y="5677154"/>
            <a:ext cx="1398635" cy="974500"/>
          </a:xfrm>
          <a:prstGeom prst="rect">
            <a:avLst/>
          </a:prstGeom>
        </p:spPr>
      </p:pic>
    </p:spTree>
    <p:extLst>
      <p:ext uri="{BB962C8B-B14F-4D97-AF65-F5344CB8AC3E}">
        <p14:creationId xmlns:p14="http://schemas.microsoft.com/office/powerpoint/2010/main" xmlns="" val="3702270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871" y="385243"/>
            <a:ext cx="10233800" cy="1289809"/>
          </a:xfrm>
        </p:spPr>
        <p:txBody>
          <a:bodyPr>
            <a:normAutofit/>
          </a:bodyPr>
          <a:lstStyle/>
          <a:p>
            <a:pPr marL="0" indent="0" algn="ctr">
              <a:buNone/>
              <a:tabLst>
                <a:tab pos="720725" algn="l"/>
                <a:tab pos="811213" algn="l"/>
              </a:tabLst>
            </a:pPr>
            <a:r>
              <a:rPr lang="en-CA" sz="8000" dirty="0" smtClean="0">
                <a:hlinkClick r:id="rId2"/>
              </a:rPr>
              <a:t>www.cairweb.ca</a:t>
            </a:r>
            <a:endParaRPr lang="en-CA" dirty="0" smtClean="0"/>
          </a:p>
          <a:p>
            <a:pPr marL="0" indent="0">
              <a:buNone/>
            </a:pPr>
            <a:endParaRPr lang="en-CA" dirty="0"/>
          </a:p>
        </p:txBody>
      </p:sp>
      <p:pic>
        <p:nvPicPr>
          <p:cNvPr id="5" name="Picture 4" descr="Logo_CAIR_RGB_Inverse.png"/>
          <p:cNvPicPr>
            <a:picLocks noChangeAspect="1"/>
          </p:cNvPicPr>
          <p:nvPr/>
        </p:nvPicPr>
        <p:blipFill>
          <a:blip r:embed="rId3"/>
          <a:stretch>
            <a:fillRect/>
          </a:stretch>
        </p:blipFill>
        <p:spPr>
          <a:xfrm>
            <a:off x="1949422" y="1944617"/>
            <a:ext cx="7791450" cy="2667844"/>
          </a:xfrm>
          <a:prstGeom prst="rect">
            <a:avLst/>
          </a:prstGeom>
        </p:spPr>
      </p:pic>
      <p:pic>
        <p:nvPicPr>
          <p:cNvPr id="7" name="Picture 6" descr="social-2412656_1280.png"/>
          <p:cNvPicPr>
            <a:picLocks noChangeAspect="1"/>
          </p:cNvPicPr>
          <p:nvPr/>
        </p:nvPicPr>
        <p:blipFill>
          <a:blip r:embed="rId4"/>
          <a:srcRect l="75634" b="59410"/>
          <a:stretch>
            <a:fillRect/>
          </a:stretch>
        </p:blipFill>
        <p:spPr>
          <a:xfrm>
            <a:off x="4790342" y="4936144"/>
            <a:ext cx="925210" cy="954860"/>
          </a:xfrm>
          <a:prstGeom prst="rect">
            <a:avLst/>
          </a:prstGeom>
        </p:spPr>
      </p:pic>
      <p:pic>
        <p:nvPicPr>
          <p:cNvPr id="8" name="Picture 7" descr="social-2412656_1280.png"/>
          <p:cNvPicPr>
            <a:picLocks noChangeAspect="1"/>
          </p:cNvPicPr>
          <p:nvPr/>
        </p:nvPicPr>
        <p:blipFill>
          <a:blip r:embed="rId4"/>
          <a:srcRect r="76779" b="62360"/>
          <a:stretch>
            <a:fillRect/>
          </a:stretch>
        </p:blipFill>
        <p:spPr>
          <a:xfrm>
            <a:off x="3803256" y="4919960"/>
            <a:ext cx="906308" cy="910156"/>
          </a:xfrm>
          <a:prstGeom prst="rect">
            <a:avLst/>
          </a:prstGeom>
        </p:spPr>
      </p:pic>
      <p:pic>
        <p:nvPicPr>
          <p:cNvPr id="9" name="Picture 8" descr="social-2412656_1280.png"/>
          <p:cNvPicPr>
            <a:picLocks noChangeAspect="1"/>
          </p:cNvPicPr>
          <p:nvPr/>
        </p:nvPicPr>
        <p:blipFill>
          <a:blip r:embed="rId4"/>
          <a:srcRect l="77535" t="62655"/>
          <a:stretch>
            <a:fillRect/>
          </a:stretch>
        </p:blipFill>
        <p:spPr>
          <a:xfrm>
            <a:off x="6886322" y="4879499"/>
            <a:ext cx="884607" cy="911036"/>
          </a:xfrm>
          <a:prstGeom prst="rect">
            <a:avLst/>
          </a:prstGeom>
        </p:spPr>
      </p:pic>
      <p:pic>
        <p:nvPicPr>
          <p:cNvPr id="10" name="Picture 9" descr="social-2412656_1280.png"/>
          <p:cNvPicPr>
            <a:picLocks noChangeAspect="1"/>
          </p:cNvPicPr>
          <p:nvPr/>
        </p:nvPicPr>
        <p:blipFill>
          <a:blip r:embed="rId4"/>
          <a:srcRect l="51511" t="60885" r="24293"/>
          <a:stretch>
            <a:fillRect/>
          </a:stretch>
        </p:blipFill>
        <p:spPr>
          <a:xfrm>
            <a:off x="5834358" y="4871406"/>
            <a:ext cx="938676" cy="940094"/>
          </a:xfrm>
          <a:prstGeom prst="rect">
            <a:avLst/>
          </a:prstGeom>
        </p:spPr>
      </p:pic>
    </p:spTree>
    <p:extLst>
      <p:ext uri="{BB962C8B-B14F-4D97-AF65-F5344CB8AC3E}">
        <p14:creationId xmlns:p14="http://schemas.microsoft.com/office/powerpoint/2010/main" xmlns="" val="3815018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1" smtClean="0"/>
              <a:t>Restez connectés</a:t>
            </a:r>
            <a:endParaRPr lang="fr-CA" noProof="1"/>
          </a:p>
        </p:txBody>
      </p:sp>
      <p:sp>
        <p:nvSpPr>
          <p:cNvPr id="3" name="Content Placeholder 2"/>
          <p:cNvSpPr>
            <a:spLocks noGrp="1"/>
          </p:cNvSpPr>
          <p:nvPr>
            <p:ph idx="1"/>
          </p:nvPr>
        </p:nvSpPr>
        <p:spPr>
          <a:xfrm>
            <a:off x="765810" y="1825625"/>
            <a:ext cx="11121390" cy="4351338"/>
          </a:xfrm>
        </p:spPr>
        <p:txBody>
          <a:bodyPr>
            <a:normAutofit fontScale="92500"/>
          </a:bodyPr>
          <a:lstStyle/>
          <a:p>
            <a:r>
              <a:rPr lang="fr-CA" noProof="1" smtClean="0"/>
              <a:t>Sites internet:</a:t>
            </a:r>
          </a:p>
          <a:p>
            <a:pPr lvl="1"/>
            <a:r>
              <a:rPr lang="fr-CA" noProof="1" smtClean="0"/>
              <a:t>Association canadienne de radiologie d’intervention (</a:t>
            </a:r>
            <a:r>
              <a:rPr lang="fr-CA" noProof="1" smtClean="0"/>
              <a:t>CAIR)  </a:t>
            </a:r>
            <a:r>
              <a:rPr lang="fr-CA" noProof="1" smtClean="0">
                <a:hlinkClick r:id="rId2"/>
              </a:rPr>
              <a:t>www.cairweb.ca</a:t>
            </a:r>
            <a:r>
              <a:rPr lang="fr-CA" noProof="1" smtClean="0"/>
              <a:t> </a:t>
            </a:r>
            <a:endParaRPr lang="fr-CA" noProof="1" smtClean="0"/>
          </a:p>
          <a:p>
            <a:pPr lvl="1"/>
            <a:r>
              <a:rPr lang="fr-CA" noProof="1" smtClean="0"/>
              <a:t>Society of Interventional Radiology (SIR)  </a:t>
            </a:r>
            <a:r>
              <a:rPr lang="fr-CA" noProof="1" smtClean="0">
                <a:hlinkClick r:id="rId3"/>
              </a:rPr>
              <a:t>www.sirweb.org</a:t>
            </a:r>
            <a:r>
              <a:rPr lang="fr-CA" noProof="1" smtClean="0"/>
              <a:t> </a:t>
            </a:r>
          </a:p>
          <a:p>
            <a:pPr lvl="1"/>
            <a:r>
              <a:rPr lang="fr-CA" noProof="1" smtClean="0"/>
              <a:t>Cardiovascular and Interventional Radiological Society of Europe (CIRSE) </a:t>
            </a:r>
            <a:r>
              <a:rPr lang="fr-CA" noProof="1" smtClean="0">
                <a:hlinkClick r:id="rId4"/>
              </a:rPr>
              <a:t>www.cirse.org</a:t>
            </a:r>
            <a:r>
              <a:rPr lang="fr-CA" noProof="1" smtClean="0"/>
              <a:t> </a:t>
            </a:r>
          </a:p>
          <a:p>
            <a:r>
              <a:rPr lang="fr-CA" noProof="1" smtClean="0"/>
              <a:t>Congrès annuel de CIRA</a:t>
            </a:r>
          </a:p>
          <a:p>
            <a:pPr lvl="1"/>
            <a:r>
              <a:rPr lang="fr-CA" noProof="1" smtClean="0"/>
              <a:t>Les étudiants en médecine sont les bienvenus, et l’inscription est gratuite pour eux!</a:t>
            </a:r>
          </a:p>
          <a:p>
            <a:pPr lvl="1"/>
            <a:r>
              <a:rPr lang="fr-CA" noProof="1" smtClean="0"/>
              <a:t>Journée des fellows, conférenciers invités, démonstrations pratiques</a:t>
            </a:r>
          </a:p>
          <a:p>
            <a:r>
              <a:rPr lang="fr-CA" noProof="1" smtClean="0"/>
              <a:t>Soirées de découverte pour les étudiants en médecine, organisées par CIRA</a:t>
            </a:r>
          </a:p>
          <a:p>
            <a:pPr lvl="1"/>
            <a:r>
              <a:rPr lang="fr-CA" noProof="1" smtClean="0"/>
              <a:t>Événement organisé dans plusieurs villes chaque année </a:t>
            </a:r>
          </a:p>
          <a:p>
            <a:pPr lvl="1"/>
            <a:r>
              <a:rPr lang="fr-CA" noProof="1" smtClean="0"/>
              <a:t>Rencontres informelles avec le personnel en RI et des résidents</a:t>
            </a:r>
          </a:p>
          <a:p>
            <a:pPr lvl="1"/>
            <a:r>
              <a:rPr lang="fr-CA" noProof="1" smtClean="0"/>
              <a:t>5 à 7: Cocktail gratuit, démonstrations pratiques</a:t>
            </a:r>
          </a:p>
          <a:p>
            <a:pPr lvl="1"/>
            <a:endParaRPr lang="fr-CA" noProof="1"/>
          </a:p>
        </p:txBody>
      </p:sp>
      <p:pic>
        <p:nvPicPr>
          <p:cNvPr id="4" name="Picture 3" descr="Logo_CAIR_only_RGB_Inverse.png"/>
          <p:cNvPicPr>
            <a:picLocks noChangeAspect="1"/>
          </p:cNvPicPr>
          <p:nvPr/>
        </p:nvPicPr>
        <p:blipFill>
          <a:blip r:embed="rId5"/>
          <a:stretch>
            <a:fillRect/>
          </a:stretch>
        </p:blipFill>
        <p:spPr>
          <a:xfrm>
            <a:off x="10443131" y="5677154"/>
            <a:ext cx="1398635" cy="974500"/>
          </a:xfrm>
          <a:prstGeom prst="rect">
            <a:avLst/>
          </a:prstGeom>
        </p:spPr>
      </p:pic>
    </p:spTree>
    <p:extLst>
      <p:ext uri="{BB962C8B-B14F-4D97-AF65-F5344CB8AC3E}">
        <p14:creationId xmlns:p14="http://schemas.microsoft.com/office/powerpoint/2010/main" xmlns="" val="1414835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1" smtClean="0"/>
              <a:t>Remerciements</a:t>
            </a:r>
            <a:endParaRPr lang="fr-CA" noProof="1"/>
          </a:p>
        </p:txBody>
      </p:sp>
      <p:sp>
        <p:nvSpPr>
          <p:cNvPr id="3" name="Content Placeholder 2"/>
          <p:cNvSpPr>
            <a:spLocks noGrp="1"/>
          </p:cNvSpPr>
          <p:nvPr>
            <p:ph idx="1"/>
          </p:nvPr>
        </p:nvSpPr>
        <p:spPr>
          <a:xfrm>
            <a:off x="939800" y="2016125"/>
            <a:ext cx="10426700" cy="3622675"/>
          </a:xfrm>
        </p:spPr>
        <p:txBody>
          <a:bodyPr/>
          <a:lstStyle/>
          <a:p>
            <a:r>
              <a:rPr lang="fr-CA" noProof="1" smtClean="0"/>
              <a:t>D</a:t>
            </a:r>
            <a:r>
              <a:rPr lang="fr-CA" baseline="30000" noProof="1"/>
              <a:t>r</a:t>
            </a:r>
            <a:r>
              <a:rPr lang="fr-CA" noProof="1" smtClean="0"/>
              <a:t> Jason Wong (Université de Calgary) pour avoir fourni la plupart des images inclues dans cette présentation.</a:t>
            </a:r>
          </a:p>
          <a:p>
            <a:r>
              <a:rPr lang="fr-CA" noProof="1" smtClean="0"/>
              <a:t>D</a:t>
            </a:r>
            <a:r>
              <a:rPr lang="fr-CA" baseline="30000" noProof="1"/>
              <a:t>r</a:t>
            </a:r>
            <a:r>
              <a:rPr lang="fr-CA" noProof="1" smtClean="0"/>
              <a:t> Edwin Zhang (Université d’Alberta) pour avoir créé cette présentation.</a:t>
            </a:r>
          </a:p>
          <a:p>
            <a:r>
              <a:rPr lang="fr-CA" noProof="1" smtClean="0"/>
              <a:t>D</a:t>
            </a:r>
            <a:r>
              <a:rPr lang="fr-CA" baseline="30000" noProof="1" smtClean="0"/>
              <a:t>r</a:t>
            </a:r>
            <a:r>
              <a:rPr lang="fr-CA" noProof="1" smtClean="0"/>
              <a:t> Maxime Noël-Lamy (Université de Sherbrooke) pour avoir révisé le contenu scientifique de la version française de cette présentation.</a:t>
            </a:r>
          </a:p>
        </p:txBody>
      </p:sp>
      <p:pic>
        <p:nvPicPr>
          <p:cNvPr id="4" name="Picture 3" descr="Logo_CAIR_only_RGB_Inverse.png"/>
          <p:cNvPicPr>
            <a:picLocks noChangeAspect="1"/>
          </p:cNvPicPr>
          <p:nvPr/>
        </p:nvPicPr>
        <p:blipFill>
          <a:blip r:embed="rId2"/>
          <a:stretch>
            <a:fillRect/>
          </a:stretch>
        </p:blipFill>
        <p:spPr>
          <a:xfrm>
            <a:off x="10443131" y="5677154"/>
            <a:ext cx="1398635" cy="974500"/>
          </a:xfrm>
          <a:prstGeom prst="rect">
            <a:avLst/>
          </a:prstGeom>
        </p:spPr>
      </p:pic>
    </p:spTree>
    <p:extLst>
      <p:ext uri="{BB962C8B-B14F-4D97-AF65-F5344CB8AC3E}">
        <p14:creationId xmlns:p14="http://schemas.microsoft.com/office/powerpoint/2010/main" xmlns="" val="250368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Étude de cas</a:t>
            </a:r>
            <a:endParaRPr lang="fr-CA" dirty="0"/>
          </a:p>
        </p:txBody>
      </p:sp>
      <p:sp>
        <p:nvSpPr>
          <p:cNvPr id="3" name="Content Placeholder 2"/>
          <p:cNvSpPr>
            <a:spLocks noGrp="1"/>
          </p:cNvSpPr>
          <p:nvPr>
            <p:ph idx="1"/>
          </p:nvPr>
        </p:nvSpPr>
        <p:spPr/>
        <p:txBody>
          <a:bodyPr/>
          <a:lstStyle/>
          <a:p>
            <a:r>
              <a:rPr lang="fr-CA" dirty="0" smtClean="0"/>
              <a:t>Un homme de 50 ans arrive aux urgences suite à un accident de voiture à haute vélocité.</a:t>
            </a:r>
          </a:p>
          <a:p>
            <a:r>
              <a:rPr lang="fr-CA" dirty="0" smtClean="0"/>
              <a:t>La tomodensitométrie montre une large lacération hépatique avec  saignement actif provenant d’une branche de l’artère hépatique.</a:t>
            </a:r>
          </a:p>
          <a:p>
            <a:r>
              <a:rPr lang="fr-CA" dirty="0" smtClean="0"/>
              <a:t>Vous êtes </a:t>
            </a:r>
            <a:r>
              <a:rPr lang="fr-CA" noProof="1" smtClean="0"/>
              <a:t>l’urgentologue</a:t>
            </a:r>
            <a:r>
              <a:rPr lang="fr-CA" dirty="0" smtClean="0"/>
              <a:t> de garde, vous avez stabilisé les signes vitaux mais le patient nécessite des transfusions sanguines répétées.</a:t>
            </a:r>
          </a:p>
          <a:p>
            <a:r>
              <a:rPr lang="fr-CA" dirty="0" smtClean="0"/>
              <a:t>Quelle est la prise en charge appropriée?</a:t>
            </a:r>
            <a:endParaRPr lang="fr-CA" dirty="0"/>
          </a:p>
        </p:txBody>
      </p:sp>
      <p:pic>
        <p:nvPicPr>
          <p:cNvPr id="4" name="Picture 3" descr="Logo_CAIR_only_RGB_Inverse.png"/>
          <p:cNvPicPr>
            <a:picLocks noChangeAspect="1"/>
          </p:cNvPicPr>
          <p:nvPr/>
        </p:nvPicPr>
        <p:blipFill>
          <a:blip r:embed="rId2"/>
          <a:stretch>
            <a:fillRect/>
          </a:stretch>
        </p:blipFill>
        <p:spPr>
          <a:xfrm>
            <a:off x="10087081" y="5474853"/>
            <a:ext cx="1398635" cy="974500"/>
          </a:xfrm>
          <a:prstGeom prst="rect">
            <a:avLst/>
          </a:prstGeom>
        </p:spPr>
      </p:pic>
    </p:spTree>
    <p:extLst>
      <p:ext uri="{BB962C8B-B14F-4D97-AF65-F5344CB8AC3E}">
        <p14:creationId xmlns:p14="http://schemas.microsoft.com/office/powerpoint/2010/main" xmlns="" val="2767701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r>
              <a:rPr lang="fr-CA" noProof="1" smtClean="0"/>
              <a:t>Coordonnées du conférencier: [ ]</a:t>
            </a:r>
            <a:endParaRPr lang="fr-CA" noProof="1"/>
          </a:p>
        </p:txBody>
      </p:sp>
      <p:pic>
        <p:nvPicPr>
          <p:cNvPr id="8" name="Picture 7" descr="Logo_CAIR_only_RGB_Inverse.png"/>
          <p:cNvPicPr>
            <a:picLocks noChangeAspect="1"/>
          </p:cNvPicPr>
          <p:nvPr/>
        </p:nvPicPr>
        <p:blipFill>
          <a:blip r:embed="rId2"/>
          <a:stretch>
            <a:fillRect/>
          </a:stretch>
        </p:blipFill>
        <p:spPr>
          <a:xfrm>
            <a:off x="10443131" y="5677154"/>
            <a:ext cx="1398635" cy="974500"/>
          </a:xfrm>
          <a:prstGeom prst="rect">
            <a:avLst/>
          </a:prstGeom>
        </p:spPr>
      </p:pic>
    </p:spTree>
    <p:extLst>
      <p:ext uri="{BB962C8B-B14F-4D97-AF65-F5344CB8AC3E}">
        <p14:creationId xmlns:p14="http://schemas.microsoft.com/office/powerpoint/2010/main" xmlns="" val="3196750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Étude de cas</a:t>
            </a:r>
            <a:endParaRPr lang="fr-CA" dirty="0"/>
          </a:p>
        </p:txBody>
      </p:sp>
      <p:sp>
        <p:nvSpPr>
          <p:cNvPr id="3" name="Content Placeholder 2"/>
          <p:cNvSpPr>
            <a:spLocks noGrp="1"/>
          </p:cNvSpPr>
          <p:nvPr>
            <p:ph idx="1"/>
          </p:nvPr>
        </p:nvSpPr>
        <p:spPr/>
        <p:txBody>
          <a:bodyPr/>
          <a:lstStyle/>
          <a:p>
            <a:r>
              <a:rPr lang="fr-CA" dirty="0" smtClean="0"/>
              <a:t>Si vous avez répondu ‘‘chirurgie’’, vous seriez dans l’erreur.</a:t>
            </a:r>
          </a:p>
          <a:p>
            <a:r>
              <a:rPr lang="fr-CA" dirty="0" smtClean="0"/>
              <a:t>Ce cas sera être pris en charge par la radiologie d’intervention.</a:t>
            </a:r>
            <a:endParaRPr lang="fr-CA" dirty="0"/>
          </a:p>
        </p:txBody>
      </p:sp>
      <p:pic>
        <p:nvPicPr>
          <p:cNvPr id="4" name="Picture 3" descr="Logo_CAIR_only_RGB_Inverse.png"/>
          <p:cNvPicPr>
            <a:picLocks noChangeAspect="1"/>
          </p:cNvPicPr>
          <p:nvPr/>
        </p:nvPicPr>
        <p:blipFill>
          <a:blip r:embed="rId2"/>
          <a:stretch>
            <a:fillRect/>
          </a:stretch>
        </p:blipFill>
        <p:spPr>
          <a:xfrm>
            <a:off x="10087081" y="5474853"/>
            <a:ext cx="1398635" cy="974500"/>
          </a:xfrm>
          <a:prstGeom prst="rect">
            <a:avLst/>
          </a:prstGeom>
        </p:spPr>
      </p:pic>
    </p:spTree>
    <p:extLst>
      <p:ext uri="{BB962C8B-B14F-4D97-AF65-F5344CB8AC3E}">
        <p14:creationId xmlns:p14="http://schemas.microsoft.com/office/powerpoint/2010/main" xmlns="" val="1106449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Introduction</a:t>
            </a:r>
            <a:endParaRPr lang="fr-CA" dirty="0"/>
          </a:p>
        </p:txBody>
      </p:sp>
      <p:sp>
        <p:nvSpPr>
          <p:cNvPr id="3" name="Content Placeholder 2"/>
          <p:cNvSpPr>
            <a:spLocks noGrp="1"/>
          </p:cNvSpPr>
          <p:nvPr>
            <p:ph idx="1"/>
          </p:nvPr>
        </p:nvSpPr>
        <p:spPr/>
        <p:txBody>
          <a:bodyPr/>
          <a:lstStyle/>
          <a:p>
            <a:r>
              <a:rPr lang="fr-CA" dirty="0" smtClean="0"/>
              <a:t>La radiologie d’intervention(RI) est un domaine médical relativement récent qui utilise des thérapies à invasion minimale guidées par imagerie médicale.</a:t>
            </a:r>
          </a:p>
          <a:p>
            <a:r>
              <a:rPr lang="fr-CA" dirty="0" smtClean="0"/>
              <a:t>Les radiologues d’intervention sont des médecins qui pratiquent ces traitements à invasion minimale.</a:t>
            </a:r>
          </a:p>
          <a:p>
            <a:r>
              <a:rPr lang="fr-CA" dirty="0" smtClean="0"/>
              <a:t>La RI est maintenant une surspécialité de la radiologie: les </a:t>
            </a:r>
            <a:r>
              <a:rPr lang="fr-CA" noProof="1" smtClean="0"/>
              <a:t>radiologues</a:t>
            </a:r>
            <a:r>
              <a:rPr lang="fr-CA" dirty="0" smtClean="0"/>
              <a:t> d’intervention ont complété une résidence en radiologie diagnostique, suivi d’une surspécialité (</a:t>
            </a:r>
            <a:r>
              <a:rPr lang="fr-CA" noProof="1" smtClean="0"/>
              <a:t>fellowship</a:t>
            </a:r>
            <a:r>
              <a:rPr lang="fr-CA" dirty="0" smtClean="0"/>
              <a:t>) en RI.</a:t>
            </a:r>
          </a:p>
        </p:txBody>
      </p:sp>
      <p:pic>
        <p:nvPicPr>
          <p:cNvPr id="4" name="Picture 3" descr="Logo_CAIR_only_RGB_Inverse.png"/>
          <p:cNvPicPr>
            <a:picLocks noChangeAspect="1"/>
          </p:cNvPicPr>
          <p:nvPr/>
        </p:nvPicPr>
        <p:blipFill>
          <a:blip r:embed="rId2"/>
          <a:stretch>
            <a:fillRect/>
          </a:stretch>
        </p:blipFill>
        <p:spPr>
          <a:xfrm>
            <a:off x="10087081" y="5474853"/>
            <a:ext cx="1398635" cy="974500"/>
          </a:xfrm>
          <a:prstGeom prst="rect">
            <a:avLst/>
          </a:prstGeom>
        </p:spPr>
      </p:pic>
    </p:spTree>
    <p:extLst>
      <p:ext uri="{BB962C8B-B14F-4D97-AF65-F5344CB8AC3E}">
        <p14:creationId xmlns:p14="http://schemas.microsoft.com/office/powerpoint/2010/main" xmlns="" val="3242052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Que faisons-nous?</a:t>
            </a:r>
            <a:endParaRPr lang="fr-CA" dirty="0"/>
          </a:p>
        </p:txBody>
      </p:sp>
      <p:sp>
        <p:nvSpPr>
          <p:cNvPr id="3" name="Content Placeholder 2"/>
          <p:cNvSpPr>
            <a:spLocks noGrp="1"/>
          </p:cNvSpPr>
          <p:nvPr>
            <p:ph idx="1"/>
          </p:nvPr>
        </p:nvSpPr>
        <p:spPr/>
        <p:txBody>
          <a:bodyPr>
            <a:normAutofit/>
          </a:bodyPr>
          <a:lstStyle/>
          <a:p>
            <a:r>
              <a:rPr lang="fr-CA" noProof="1" smtClean="0"/>
              <a:t>Interventions vasculaires/angiographie </a:t>
            </a:r>
            <a:endParaRPr lang="fr-CA" noProof="1" smtClean="0">
              <a:solidFill>
                <a:schemeClr val="bg1"/>
              </a:solidFill>
            </a:endParaRPr>
          </a:p>
          <a:p>
            <a:r>
              <a:rPr lang="fr-CA" noProof="1" smtClean="0"/>
              <a:t>Maladie vasculaire périphérique</a:t>
            </a:r>
          </a:p>
          <a:p>
            <a:r>
              <a:rPr lang="fr-CA" noProof="1" smtClean="0">
                <a:solidFill>
                  <a:schemeClr val="accent1">
                    <a:lumMod val="20000"/>
                    <a:lumOff val="80000"/>
                  </a:schemeClr>
                </a:solidFill>
              </a:rPr>
              <a:t>Interventions oncologiques</a:t>
            </a:r>
          </a:p>
          <a:p>
            <a:pPr>
              <a:defRPr/>
            </a:pPr>
            <a:r>
              <a:rPr lang="fr-CA" noProof="1" smtClean="0">
                <a:solidFill>
                  <a:schemeClr val="accent1">
                    <a:lumMod val="20000"/>
                    <a:lumOff val="80000"/>
                  </a:schemeClr>
                </a:solidFill>
              </a:rPr>
              <a:t>Tube digestif, </a:t>
            </a:r>
            <a:r>
              <a:rPr lang="fr-CA" noProof="1" smtClean="0"/>
              <a:t>génito-urinaire</a:t>
            </a:r>
            <a:r>
              <a:rPr lang="fr-CA" noProof="1" smtClean="0">
                <a:solidFill>
                  <a:schemeClr val="accent1">
                    <a:lumMod val="20000"/>
                    <a:lumOff val="80000"/>
                  </a:schemeClr>
                </a:solidFill>
              </a:rPr>
              <a:t>, </a:t>
            </a:r>
            <a:r>
              <a:rPr lang="fr-CA" noProof="1" smtClean="0"/>
              <a:t>hépatobiliaire</a:t>
            </a:r>
            <a:endParaRPr lang="fr-CA" noProof="1" smtClean="0">
              <a:solidFill>
                <a:schemeClr val="accent1">
                  <a:lumMod val="20000"/>
                  <a:lumOff val="80000"/>
                </a:schemeClr>
              </a:solidFill>
            </a:endParaRPr>
          </a:p>
          <a:p>
            <a:pPr>
              <a:defRPr/>
            </a:pPr>
            <a:r>
              <a:rPr lang="fr-CA" noProof="1" smtClean="0">
                <a:solidFill>
                  <a:schemeClr val="accent1">
                    <a:lumMod val="20000"/>
                    <a:lumOff val="80000"/>
                  </a:schemeClr>
                </a:solidFill>
              </a:rPr>
              <a:t>Santé des femmes</a:t>
            </a:r>
          </a:p>
          <a:p>
            <a:pPr>
              <a:defRPr/>
            </a:pPr>
            <a:r>
              <a:rPr lang="fr-CA" noProof="1" smtClean="0">
                <a:solidFill>
                  <a:schemeClr val="accent1">
                    <a:lumMod val="20000"/>
                    <a:lumOff val="80000"/>
                  </a:schemeClr>
                </a:solidFill>
              </a:rPr>
              <a:t>Biopsies et drainages</a:t>
            </a:r>
          </a:p>
          <a:p>
            <a:pPr>
              <a:defRPr/>
            </a:pPr>
            <a:r>
              <a:rPr lang="fr-CA" noProof="1" smtClean="0"/>
              <a:t>Interventions musculo-squelettiques</a:t>
            </a:r>
          </a:p>
          <a:p>
            <a:pPr>
              <a:defRPr/>
            </a:pPr>
            <a:r>
              <a:rPr lang="fr-CA" noProof="1" smtClean="0">
                <a:solidFill>
                  <a:schemeClr val="accent1">
                    <a:lumMod val="20000"/>
                    <a:lumOff val="80000"/>
                  </a:schemeClr>
                </a:solidFill>
              </a:rPr>
              <a:t>Neuro-interventionelle</a:t>
            </a:r>
          </a:p>
        </p:txBody>
      </p:sp>
      <p:pic>
        <p:nvPicPr>
          <p:cNvPr id="4" name="Picture 3" descr="Logo_CAIR_only_RGB_Inverse.png"/>
          <p:cNvPicPr>
            <a:picLocks noChangeAspect="1"/>
          </p:cNvPicPr>
          <p:nvPr/>
        </p:nvPicPr>
        <p:blipFill>
          <a:blip r:embed="rId2"/>
          <a:stretch>
            <a:fillRect/>
          </a:stretch>
        </p:blipFill>
        <p:spPr>
          <a:xfrm>
            <a:off x="10087081" y="5474853"/>
            <a:ext cx="1398635" cy="974500"/>
          </a:xfrm>
          <a:prstGeom prst="rect">
            <a:avLst/>
          </a:prstGeom>
        </p:spPr>
      </p:pic>
    </p:spTree>
    <p:extLst>
      <p:ext uri="{BB962C8B-B14F-4D97-AF65-F5344CB8AC3E}">
        <p14:creationId xmlns:p14="http://schemas.microsoft.com/office/powerpoint/2010/main" xmlns="" val="3587238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417" y="212725"/>
            <a:ext cx="10515600" cy="1325563"/>
          </a:xfrm>
        </p:spPr>
        <p:txBody>
          <a:bodyPr/>
          <a:lstStyle/>
          <a:p>
            <a:r>
              <a:rPr lang="fr-CA" noProof="1" smtClean="0"/>
              <a:t>Vasculaire/angiographie </a:t>
            </a:r>
            <a:endParaRPr lang="fr-CA" noProof="1">
              <a:solidFill>
                <a:schemeClr val="bg1"/>
              </a:solidFill>
            </a:endParaRPr>
          </a:p>
        </p:txBody>
      </p:sp>
      <p:sp>
        <p:nvSpPr>
          <p:cNvPr id="3" name="Content Placeholder 2"/>
          <p:cNvSpPr>
            <a:spLocks noGrp="1"/>
          </p:cNvSpPr>
          <p:nvPr>
            <p:ph idx="1"/>
          </p:nvPr>
        </p:nvSpPr>
        <p:spPr>
          <a:xfrm>
            <a:off x="1145400" y="1537215"/>
            <a:ext cx="10233800" cy="4351338"/>
          </a:xfrm>
        </p:spPr>
        <p:txBody>
          <a:bodyPr/>
          <a:lstStyle/>
          <a:p>
            <a:r>
              <a:rPr lang="fr-CA" noProof="1" smtClean="0"/>
              <a:t>Embolisation </a:t>
            </a:r>
            <a:r>
              <a:rPr lang="fr-CA" noProof="1"/>
              <a:t>de l’artère </a:t>
            </a:r>
            <a:r>
              <a:rPr lang="fr-CA" noProof="1" smtClean="0"/>
              <a:t>splénique </a:t>
            </a:r>
            <a:r>
              <a:rPr lang="fr-CA" noProof="1"/>
              <a:t>avec des « coils » pour traiter un </a:t>
            </a:r>
            <a:r>
              <a:rPr lang="fr-CA" noProof="1" smtClean="0"/>
              <a:t>pseudoanévrysme</a:t>
            </a:r>
          </a:p>
          <a:p>
            <a:endParaRPr lang="fr-CA" noProof="1"/>
          </a:p>
        </p:txBody>
      </p:sp>
      <p:pic>
        <p:nvPicPr>
          <p:cNvPr id="4" name="Picture 4" descr="ser002img00028"/>
          <p:cNvPicPr>
            <a:picLocks noChangeAspect="1" noChangeArrowheads="1"/>
          </p:cNvPicPr>
          <p:nvPr/>
        </p:nvPicPr>
        <p:blipFill>
          <a:blip r:embed="rId2"/>
          <a:srcRect/>
          <a:stretch>
            <a:fillRect/>
          </a:stretch>
        </p:blipFill>
        <p:spPr bwMode="auto">
          <a:xfrm>
            <a:off x="573002" y="2562740"/>
            <a:ext cx="3582987" cy="2503488"/>
          </a:xfrm>
          <a:prstGeom prst="rect">
            <a:avLst/>
          </a:prstGeom>
          <a:noFill/>
        </p:spPr>
      </p:pic>
      <p:pic>
        <p:nvPicPr>
          <p:cNvPr id="7" name="Picture 4" descr="ser001img00035"/>
          <p:cNvPicPr>
            <a:picLocks noChangeAspect="1" noChangeArrowheads="1"/>
          </p:cNvPicPr>
          <p:nvPr/>
        </p:nvPicPr>
        <p:blipFill>
          <a:blip r:embed="rId3"/>
          <a:srcRect/>
          <a:stretch>
            <a:fillRect/>
          </a:stretch>
        </p:blipFill>
        <p:spPr bwMode="auto">
          <a:xfrm>
            <a:off x="8062263" y="2528174"/>
            <a:ext cx="2950171" cy="2572619"/>
          </a:xfrm>
          <a:prstGeom prst="rect">
            <a:avLst/>
          </a:prstGeom>
          <a:noFill/>
        </p:spPr>
      </p:pic>
      <p:pic>
        <p:nvPicPr>
          <p:cNvPr id="8" name="Picture 7" descr="ser001img00015"/>
          <p:cNvPicPr>
            <a:picLocks noChangeAspect="1" noChangeArrowheads="1"/>
          </p:cNvPicPr>
          <p:nvPr/>
        </p:nvPicPr>
        <p:blipFill>
          <a:blip r:embed="rId4"/>
          <a:srcRect/>
          <a:stretch>
            <a:fillRect/>
          </a:stretch>
        </p:blipFill>
        <p:spPr bwMode="auto">
          <a:xfrm>
            <a:off x="4521707" y="2562740"/>
            <a:ext cx="3089020" cy="2561098"/>
          </a:xfrm>
          <a:prstGeom prst="rect">
            <a:avLst/>
          </a:prstGeom>
          <a:noFill/>
        </p:spPr>
      </p:pic>
      <p:sp>
        <p:nvSpPr>
          <p:cNvPr id="5" name="TextBox 4"/>
          <p:cNvSpPr txBox="1"/>
          <p:nvPr/>
        </p:nvSpPr>
        <p:spPr>
          <a:xfrm>
            <a:off x="952500" y="5461000"/>
            <a:ext cx="10093128" cy="1200329"/>
          </a:xfrm>
          <a:prstGeom prst="rect">
            <a:avLst/>
          </a:prstGeom>
          <a:noFill/>
        </p:spPr>
        <p:txBody>
          <a:bodyPr wrap="square" rtlCol="0">
            <a:spAutoFit/>
          </a:bodyPr>
          <a:lstStyle/>
          <a:p>
            <a:r>
              <a:rPr lang="fr-CA" dirty="0" smtClean="0"/>
              <a:t>Le CT-scan montre  un saignement  suite à la rupture faux-anévrisme  de l’artère splénique. Le RI peut atteindre le faux-anévrisme en insérant un guide et un cathéter à travers l’artère grâce à une petite incision au niveau de l’aine et peut ainsi mettre des </a:t>
            </a:r>
            <a:r>
              <a:rPr lang="fr-CA" dirty="0" err="1" smtClean="0"/>
              <a:t>coils</a:t>
            </a:r>
            <a:r>
              <a:rPr lang="fr-CA" dirty="0" smtClean="0"/>
              <a:t> au niveau du saignement, ce qui arrête le saignement.</a:t>
            </a:r>
            <a:endParaRPr lang="fr-CA" dirty="0"/>
          </a:p>
        </p:txBody>
      </p:sp>
      <p:pic>
        <p:nvPicPr>
          <p:cNvPr id="9" name="Picture 8" descr="Logo_CAIR_only_RGB_Inverse.png"/>
          <p:cNvPicPr>
            <a:picLocks noChangeAspect="1"/>
          </p:cNvPicPr>
          <p:nvPr/>
        </p:nvPicPr>
        <p:blipFill>
          <a:blip r:embed="rId5"/>
          <a:stretch>
            <a:fillRect/>
          </a:stretch>
        </p:blipFill>
        <p:spPr>
          <a:xfrm>
            <a:off x="9642020" y="239306"/>
            <a:ext cx="1398635" cy="974500"/>
          </a:xfrm>
          <a:prstGeom prst="rect">
            <a:avLst/>
          </a:prstGeom>
        </p:spPr>
      </p:pic>
    </p:spTree>
    <p:extLst>
      <p:ext uri="{BB962C8B-B14F-4D97-AF65-F5344CB8AC3E}">
        <p14:creationId xmlns:p14="http://schemas.microsoft.com/office/powerpoint/2010/main" xmlns="" val="1276879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36525"/>
            <a:ext cx="10515600" cy="1325563"/>
          </a:xfrm>
        </p:spPr>
        <p:txBody>
          <a:bodyPr/>
          <a:lstStyle/>
          <a:p>
            <a:r>
              <a:rPr lang="fr-CA" noProof="1" smtClean="0"/>
              <a:t>Maladie vasculaire périphérique</a:t>
            </a:r>
            <a:endParaRPr lang="fr-CA" noProof="1"/>
          </a:p>
        </p:txBody>
      </p:sp>
      <p:sp>
        <p:nvSpPr>
          <p:cNvPr id="3" name="Content Placeholder 2"/>
          <p:cNvSpPr>
            <a:spLocks noGrp="1"/>
          </p:cNvSpPr>
          <p:nvPr>
            <p:ph idx="1"/>
          </p:nvPr>
        </p:nvSpPr>
        <p:spPr>
          <a:xfrm>
            <a:off x="1017200" y="1208088"/>
            <a:ext cx="10233800" cy="4156762"/>
          </a:xfrm>
        </p:spPr>
        <p:txBody>
          <a:bodyPr/>
          <a:lstStyle/>
          <a:p>
            <a:r>
              <a:rPr lang="fr-CA" noProof="1" smtClean="0"/>
              <a:t>Recanalisation, angioplastie et endoprothèse de l’artère fémorale superficielle</a:t>
            </a:r>
            <a:endParaRPr lang="fr-CA" noProof="1"/>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5003" y="2155912"/>
            <a:ext cx="1886594" cy="3928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6003" y="2170946"/>
            <a:ext cx="2052448" cy="3939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79603" y="2168612"/>
            <a:ext cx="1834764" cy="3928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7" name="TextBox 6"/>
          <p:cNvSpPr txBox="1"/>
          <p:nvPr/>
        </p:nvSpPr>
        <p:spPr>
          <a:xfrm>
            <a:off x="469900" y="6084588"/>
            <a:ext cx="11455400" cy="646331"/>
          </a:xfrm>
          <a:prstGeom prst="rect">
            <a:avLst/>
          </a:prstGeom>
          <a:noFill/>
        </p:spPr>
        <p:txBody>
          <a:bodyPr wrap="square" rtlCol="0">
            <a:spAutoFit/>
          </a:bodyPr>
          <a:lstStyle/>
          <a:p>
            <a:r>
              <a:rPr lang="fr-CA" dirty="0" smtClean="0"/>
              <a:t>Le patient a une douleur dans la jambe en marchant, dû à une sévère athérosclérose, provoquant un rétrécissement important. Ce rétrécissement peut être </a:t>
            </a:r>
            <a:r>
              <a:rPr lang="fr-CA" dirty="0" err="1" smtClean="0"/>
              <a:t>ouvertgrâce</a:t>
            </a:r>
            <a:r>
              <a:rPr lang="fr-CA" dirty="0" smtClean="0"/>
              <a:t> à un ballon et une endoprothèse peut maintenir cette ouverture.</a:t>
            </a:r>
            <a:endParaRPr lang="fr-CA" dirty="0"/>
          </a:p>
        </p:txBody>
      </p:sp>
      <p:pic>
        <p:nvPicPr>
          <p:cNvPr id="8" name="Picture 7" descr="Logo_CAIR_only_RGB_Inverse.png"/>
          <p:cNvPicPr>
            <a:picLocks noChangeAspect="1"/>
          </p:cNvPicPr>
          <p:nvPr/>
        </p:nvPicPr>
        <p:blipFill>
          <a:blip r:embed="rId5"/>
          <a:stretch>
            <a:fillRect/>
          </a:stretch>
        </p:blipFill>
        <p:spPr>
          <a:xfrm>
            <a:off x="10524052" y="206938"/>
            <a:ext cx="1398635" cy="974500"/>
          </a:xfrm>
          <a:prstGeom prst="rect">
            <a:avLst/>
          </a:prstGeom>
        </p:spPr>
      </p:pic>
    </p:spTree>
    <p:extLst>
      <p:ext uri="{BB962C8B-B14F-4D97-AF65-F5344CB8AC3E}">
        <p14:creationId xmlns:p14="http://schemas.microsoft.com/office/powerpoint/2010/main" xmlns="" val="520731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1" smtClean="0">
                <a:solidFill>
                  <a:schemeClr val="accent1">
                    <a:lumMod val="20000"/>
                    <a:lumOff val="80000"/>
                  </a:schemeClr>
                </a:solidFill>
              </a:rPr>
              <a:t>Interventions oncologiques</a:t>
            </a:r>
            <a:endParaRPr lang="fr-CA" noProof="1">
              <a:solidFill>
                <a:schemeClr val="accent1">
                  <a:lumMod val="20000"/>
                  <a:lumOff val="80000"/>
                </a:schemeClr>
              </a:solidFill>
            </a:endParaRPr>
          </a:p>
        </p:txBody>
      </p:sp>
      <p:pic>
        <p:nvPicPr>
          <p:cNvPr id="4" name="Picture 3" descr="41235307_2"/>
          <p:cNvPicPr>
            <a:picLocks noChangeAspect="1" noChangeArrowheads="1"/>
          </p:cNvPicPr>
          <p:nvPr/>
        </p:nvPicPr>
        <p:blipFill>
          <a:blip r:embed="rId2"/>
          <a:srcRect/>
          <a:stretch>
            <a:fillRect/>
          </a:stretch>
        </p:blipFill>
        <p:spPr bwMode="auto">
          <a:xfrm>
            <a:off x="1164863" y="2549911"/>
            <a:ext cx="3279186" cy="2809103"/>
          </a:xfrm>
          <a:prstGeom prst="rect">
            <a:avLst/>
          </a:prstGeom>
          <a:noFill/>
        </p:spPr>
      </p:pic>
      <p:pic>
        <p:nvPicPr>
          <p:cNvPr id="5" name="Picture 8" descr="53344157_5"/>
          <p:cNvPicPr>
            <a:picLocks noChangeAspect="1" noChangeArrowheads="1"/>
          </p:cNvPicPr>
          <p:nvPr/>
        </p:nvPicPr>
        <p:blipFill>
          <a:blip r:embed="rId3"/>
          <a:srcRect/>
          <a:stretch>
            <a:fillRect/>
          </a:stretch>
        </p:blipFill>
        <p:spPr bwMode="auto">
          <a:xfrm>
            <a:off x="4740611" y="2549911"/>
            <a:ext cx="2931222" cy="2830641"/>
          </a:xfrm>
          <a:prstGeom prst="rect">
            <a:avLst/>
          </a:prstGeom>
          <a:noFill/>
        </p:spPr>
      </p:pic>
      <p:pic>
        <p:nvPicPr>
          <p:cNvPr id="6" name="Picture 4"/>
          <p:cNvPicPr>
            <a:picLocks noGrp="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8211278" y="2549910"/>
            <a:ext cx="3321695" cy="2809104"/>
          </a:xfrm>
          <a:prstGeom prst="rect">
            <a:avLst/>
          </a:prstGeom>
          <a:noFill/>
          <a:ln>
            <a:noFill/>
          </a:ln>
          <a:effectLst>
            <a:outerShdw blurRad="254000" dist="253999" dir="5400000" algn="ctr" rotWithShape="0">
              <a:schemeClr val="bg2">
                <a:alpha val="75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rgbClr val="000000"/>
                </a:solidFill>
                <a:miter lim="800000"/>
                <a:headEnd/>
                <a:tailEnd/>
              </a14:hiddenLine>
            </a:ext>
          </a:extLst>
        </p:spPr>
      </p:pic>
      <p:sp>
        <p:nvSpPr>
          <p:cNvPr id="7" name="Rectangle 6"/>
          <p:cNvSpPr/>
          <p:nvPr/>
        </p:nvSpPr>
        <p:spPr>
          <a:xfrm>
            <a:off x="1164863" y="1656125"/>
            <a:ext cx="10111807" cy="707886"/>
          </a:xfrm>
          <a:prstGeom prst="rect">
            <a:avLst/>
          </a:prstGeom>
        </p:spPr>
        <p:txBody>
          <a:bodyPr wrap="none">
            <a:spAutoFit/>
          </a:bodyPr>
          <a:lstStyle/>
          <a:p>
            <a:r>
              <a:rPr lang="fr-CA" sz="2000" noProof="1" smtClean="0"/>
              <a:t>Le carcinome hépatocellulaire peut être traité par chimio-embolisation trans-artérielle (TACE) </a:t>
            </a:r>
          </a:p>
          <a:p>
            <a:r>
              <a:rPr lang="fr-CA" sz="2000" noProof="1" smtClean="0"/>
              <a:t>ou  par thermo-ablation (ablation  par radiofréquence ou micro-ondes) </a:t>
            </a:r>
            <a:endParaRPr lang="fr-CA" sz="2000" noProof="1"/>
          </a:p>
        </p:txBody>
      </p:sp>
      <p:sp>
        <p:nvSpPr>
          <p:cNvPr id="8" name="TextBox 7"/>
          <p:cNvSpPr txBox="1"/>
          <p:nvPr/>
        </p:nvSpPr>
        <p:spPr>
          <a:xfrm>
            <a:off x="493066" y="5762710"/>
            <a:ext cx="11455400" cy="923330"/>
          </a:xfrm>
          <a:prstGeom prst="rect">
            <a:avLst/>
          </a:prstGeom>
          <a:noFill/>
        </p:spPr>
        <p:txBody>
          <a:bodyPr wrap="square" rtlCol="0">
            <a:spAutoFit/>
          </a:bodyPr>
          <a:lstStyle/>
          <a:p>
            <a:r>
              <a:rPr lang="fr-CA" dirty="0" smtClean="0"/>
              <a:t>La tumeur au foie peut être traitée en injectant de la chimiothérapie directement dans la tumeur par les artères qui le nourrissent, ou alors elle peut être traitée en la brûlant. Tout ceci est fait par de petites incisions dans la peau – sans avoir recours à une laparotomie.</a:t>
            </a:r>
            <a:endParaRPr lang="fr-CA" dirty="0"/>
          </a:p>
        </p:txBody>
      </p:sp>
      <p:pic>
        <p:nvPicPr>
          <p:cNvPr id="9" name="Picture 8" descr="Logo_CAIR_only_RGB_Inverse.png"/>
          <p:cNvPicPr>
            <a:picLocks noChangeAspect="1"/>
          </p:cNvPicPr>
          <p:nvPr/>
        </p:nvPicPr>
        <p:blipFill>
          <a:blip r:embed="rId5"/>
          <a:stretch>
            <a:fillRect/>
          </a:stretch>
        </p:blipFill>
        <p:spPr>
          <a:xfrm>
            <a:off x="9941425" y="336410"/>
            <a:ext cx="1398635" cy="974500"/>
          </a:xfrm>
          <a:prstGeom prst="rect">
            <a:avLst/>
          </a:prstGeom>
        </p:spPr>
      </p:pic>
    </p:spTree>
    <p:extLst>
      <p:ext uri="{BB962C8B-B14F-4D97-AF65-F5344CB8AC3E}">
        <p14:creationId xmlns:p14="http://schemas.microsoft.com/office/powerpoint/2010/main" xmlns="" val="1722130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fr-CA" noProof="1" smtClean="0">
                <a:solidFill>
                  <a:schemeClr val="accent1">
                    <a:lumMod val="20000"/>
                    <a:lumOff val="80000"/>
                  </a:schemeClr>
                </a:solidFill>
              </a:rPr>
              <a:t>Tube digestif, </a:t>
            </a:r>
            <a:r>
              <a:rPr lang="fr-CA" noProof="1" smtClean="0"/>
              <a:t>génito-urinaire</a:t>
            </a:r>
            <a:r>
              <a:rPr lang="fr-CA" noProof="1" smtClean="0">
                <a:solidFill>
                  <a:schemeClr val="accent1">
                    <a:lumMod val="20000"/>
                    <a:lumOff val="80000"/>
                  </a:schemeClr>
                </a:solidFill>
              </a:rPr>
              <a:t>, </a:t>
            </a:r>
            <a:r>
              <a:rPr lang="fr-CA" noProof="1" smtClean="0"/>
              <a:t>hépatobiliaire</a:t>
            </a:r>
            <a:endParaRPr lang="fr-CA" noProof="1">
              <a:solidFill>
                <a:schemeClr val="accent1">
                  <a:lumMod val="20000"/>
                  <a:lumOff val="80000"/>
                </a:schemeClr>
              </a:solidFill>
            </a:endParaRPr>
          </a:p>
        </p:txBody>
      </p:sp>
      <p:sp>
        <p:nvSpPr>
          <p:cNvPr id="3" name="Content Placeholder 2"/>
          <p:cNvSpPr>
            <a:spLocks noGrp="1"/>
          </p:cNvSpPr>
          <p:nvPr>
            <p:ph idx="1"/>
          </p:nvPr>
        </p:nvSpPr>
        <p:spPr>
          <a:xfrm>
            <a:off x="1080700" y="1695150"/>
            <a:ext cx="10233800" cy="665484"/>
          </a:xfrm>
        </p:spPr>
        <p:txBody>
          <a:bodyPr/>
          <a:lstStyle/>
          <a:p>
            <a:r>
              <a:rPr lang="fr-CA" noProof="1" smtClean="0"/>
              <a:t>Gastrostomie percutanée, néphrostomie, drainages billiaires</a:t>
            </a:r>
            <a:endParaRPr lang="fr-CA" noProof="1"/>
          </a:p>
        </p:txBody>
      </p:sp>
      <p:pic>
        <p:nvPicPr>
          <p:cNvPr id="4" name="Picture 3" descr="63550714_2.jpg"/>
          <p:cNvPicPr>
            <a:picLocks noChangeAspect="1"/>
          </p:cNvPicPr>
          <p:nvPr/>
        </p:nvPicPr>
        <p:blipFill>
          <a:blip r:embed="rId2">
            <a:lum bright="17000" contrast="32000"/>
          </a:blip>
          <a:srcRect t="15634" b="11318"/>
          <a:stretch>
            <a:fillRect/>
          </a:stretch>
        </p:blipFill>
        <p:spPr>
          <a:xfrm>
            <a:off x="615778" y="2322534"/>
            <a:ext cx="3109440" cy="2917809"/>
          </a:xfrm>
          <a:prstGeom prst="rect">
            <a:avLst/>
          </a:prstGeom>
        </p:spPr>
      </p:pic>
      <p:pic>
        <p:nvPicPr>
          <p:cNvPr id="1026" name="Picture 2" descr="Fig. 2a: A percutaneous nephrostomy tube is used to drain urine directly from the kidney into the catheter ba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05078" y="2462872"/>
            <a:ext cx="4902940" cy="235773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116182339_15.jpg"/>
          <p:cNvPicPr>
            <a:picLocks noChangeAspect="1"/>
          </p:cNvPicPr>
          <p:nvPr/>
        </p:nvPicPr>
        <p:blipFill>
          <a:blip r:embed="rId4">
            <a:lum bright="6000"/>
          </a:blip>
          <a:srcRect l="2503" t="17768" r="8566" b="17778"/>
          <a:stretch>
            <a:fillRect/>
          </a:stretch>
        </p:blipFill>
        <p:spPr>
          <a:xfrm>
            <a:off x="3794046" y="2322540"/>
            <a:ext cx="3242204" cy="3019403"/>
          </a:xfrm>
          <a:prstGeom prst="rect">
            <a:avLst/>
          </a:prstGeom>
        </p:spPr>
      </p:pic>
      <p:sp>
        <p:nvSpPr>
          <p:cNvPr id="6" name="TextBox 5"/>
          <p:cNvSpPr txBox="1"/>
          <p:nvPr/>
        </p:nvSpPr>
        <p:spPr>
          <a:xfrm>
            <a:off x="9087355" y="4894872"/>
            <a:ext cx="2953481" cy="215444"/>
          </a:xfrm>
          <a:prstGeom prst="rect">
            <a:avLst/>
          </a:prstGeom>
          <a:noFill/>
        </p:spPr>
        <p:txBody>
          <a:bodyPr wrap="square" rtlCol="0">
            <a:spAutoFit/>
          </a:bodyPr>
          <a:lstStyle/>
          <a:p>
            <a:r>
              <a:rPr lang="en-CA" sz="800" dirty="0"/>
              <a:t>http://patients.uroweb.org/kidney-ureteral-stones/emergency/</a:t>
            </a:r>
          </a:p>
        </p:txBody>
      </p:sp>
      <p:sp>
        <p:nvSpPr>
          <p:cNvPr id="8" name="TextBox 7"/>
          <p:cNvSpPr txBox="1"/>
          <p:nvPr/>
        </p:nvSpPr>
        <p:spPr>
          <a:xfrm>
            <a:off x="552618" y="5563888"/>
            <a:ext cx="11455400" cy="1200329"/>
          </a:xfrm>
          <a:prstGeom prst="rect">
            <a:avLst/>
          </a:prstGeom>
          <a:noFill/>
        </p:spPr>
        <p:txBody>
          <a:bodyPr wrap="square" rtlCol="0">
            <a:spAutoFit/>
          </a:bodyPr>
          <a:lstStyle/>
          <a:p>
            <a:r>
              <a:rPr lang="fr-CA" dirty="0" smtClean="0"/>
              <a:t>Lorsque des tubes comme les canaux biliaires ou de l’urètre sont bloqués,  nous pouvons  créer un passage alternatif pour que la bile ou l’urine s’écoule en insérant un cathéter de drainage en faisant une petite incision dans la peau. Lorsque les patients ne peuvent pas s’alimenter oralement, nous pouvons leur poser une sonde  insérée directement à travers la paroi abdominale, leur donnant ainsi une solution à long terme.</a:t>
            </a:r>
            <a:endParaRPr lang="fr-CA" dirty="0"/>
          </a:p>
        </p:txBody>
      </p:sp>
      <p:pic>
        <p:nvPicPr>
          <p:cNvPr id="9" name="Picture 8" descr="Logo_CAIR_only_RGB_Inverse.png"/>
          <p:cNvPicPr>
            <a:picLocks noChangeAspect="1"/>
          </p:cNvPicPr>
          <p:nvPr/>
        </p:nvPicPr>
        <p:blipFill>
          <a:blip r:embed="rId5"/>
          <a:stretch>
            <a:fillRect/>
          </a:stretch>
        </p:blipFill>
        <p:spPr>
          <a:xfrm>
            <a:off x="9642020" y="239306"/>
            <a:ext cx="1398635" cy="974500"/>
          </a:xfrm>
          <a:prstGeom prst="rect">
            <a:avLst/>
          </a:prstGeom>
        </p:spPr>
      </p:pic>
    </p:spTree>
    <p:extLst>
      <p:ext uri="{BB962C8B-B14F-4D97-AF65-F5344CB8AC3E}">
        <p14:creationId xmlns:p14="http://schemas.microsoft.com/office/powerpoint/2010/main" xmlns="" val="2252742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Slice</Template>
  <TotalTime>649</TotalTime>
  <Words>1136</Words>
  <Application>Microsoft Office PowerPoint</Application>
  <PresentationFormat>Custom</PresentationFormat>
  <Paragraphs>107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Depth</vt:lpstr>
      <vt:lpstr>QU’EST CE QUE LA RADIOLOGIE D’INTERVENTION ? </vt:lpstr>
      <vt:lpstr>Étude de cas</vt:lpstr>
      <vt:lpstr>Étude de cas</vt:lpstr>
      <vt:lpstr>Introduction</vt:lpstr>
      <vt:lpstr>Que faisons-nous?</vt:lpstr>
      <vt:lpstr>Vasculaire/angiographie </vt:lpstr>
      <vt:lpstr>Maladie vasculaire périphérique</vt:lpstr>
      <vt:lpstr>Interventions oncologiques</vt:lpstr>
      <vt:lpstr>Tube digestif, génito-urinaire, hépatobiliaire</vt:lpstr>
      <vt:lpstr>Santé des femmes</vt:lpstr>
      <vt:lpstr>Biopsies et Drainages</vt:lpstr>
      <vt:lpstr>Musculo-squelettique</vt:lpstr>
      <vt:lpstr>Neuro-intervention</vt:lpstr>
      <vt:lpstr>Est ce que la RI est la carrière idéale pour moi?</vt:lpstr>
      <vt:lpstr>Comment je deviens un(e) radiologue d’intervention?</vt:lpstr>
      <vt:lpstr>Je suis curieux … que dois-je faire ?</vt:lpstr>
      <vt:lpstr>Slide 17</vt:lpstr>
      <vt:lpstr>Restez connectés</vt:lpstr>
      <vt:lpstr>Remerciements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INTERVENTIONAL RADIOLOGY</dc:title>
  <dc:creator>Edwin Zhang</dc:creator>
  <cp:lastModifiedBy>Luciana Nechita</cp:lastModifiedBy>
  <cp:revision>68</cp:revision>
  <dcterms:created xsi:type="dcterms:W3CDTF">2013-11-24T06:06:07Z</dcterms:created>
  <dcterms:modified xsi:type="dcterms:W3CDTF">2020-07-29T15:15:09Z</dcterms:modified>
</cp:coreProperties>
</file>