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Corbel"/>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9" roundtripDataSignature="AMtx7mizk6c/tmIdc90AQeQgPhXOrcLv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bel-bold.fntdata"/><Relationship Id="rId25" Type="http://schemas.openxmlformats.org/officeDocument/2006/relationships/font" Target="fonts/Corbel-regular.fntdata"/><Relationship Id="rId28" Type="http://schemas.openxmlformats.org/officeDocument/2006/relationships/font" Target="fonts/Corbel-boldItalic.fntdata"/><Relationship Id="rId27" Type="http://schemas.openxmlformats.org/officeDocument/2006/relationships/font" Target="fonts/Corbel-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2209800" y="4464028"/>
            <a:ext cx="9144000" cy="1641490"/>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2209799" y="3694375"/>
            <a:ext cx="9144000" cy="754025"/>
          </a:xfrm>
          <a:prstGeom prst="rect">
            <a:avLst/>
          </a:prstGeom>
          <a:noFill/>
          <a:ln>
            <a:noFill/>
          </a:ln>
        </p:spPr>
        <p:txBody>
          <a:bodyPr anchorCtr="0" anchor="b" bIns="45700" lIns="91425" spcFirstLastPara="1" rIns="91425" wrap="square" tIns="45700">
            <a:normAutofit/>
          </a:bodyPr>
          <a:lstStyle>
            <a:lvl1pPr lvl="0" algn="r">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2" name="Shape 72"/>
        <p:cNvGrpSpPr/>
        <p:nvPr/>
      </p:nvGrpSpPr>
      <p:grpSpPr>
        <a:xfrm>
          <a:off x="0" y="0"/>
          <a:ext cx="0" cy="0"/>
          <a:chOff x="0" y="0"/>
          <a:chExt cx="0" cy="0"/>
        </a:xfrm>
      </p:grpSpPr>
      <p:sp>
        <p:nvSpPr>
          <p:cNvPr id="73" name="Google Shape;73;p30"/>
          <p:cNvSpPr txBox="1"/>
          <p:nvPr>
            <p:ph type="title"/>
          </p:nvPr>
        </p:nvSpPr>
        <p:spPr>
          <a:xfrm>
            <a:off x="839788" y="4367160"/>
            <a:ext cx="10515600"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0"/>
          <p:cNvSpPr/>
          <p:nvPr>
            <p:ph idx="2" type="pic"/>
          </p:nvPr>
        </p:nvSpPr>
        <p:spPr>
          <a:xfrm>
            <a:off x="839788" y="987425"/>
            <a:ext cx="10515600" cy="3379735"/>
          </a:xfrm>
          <a:prstGeom prst="rect">
            <a:avLst/>
          </a:prstGeom>
          <a:noFill/>
          <a:ln>
            <a:noFill/>
          </a:ln>
        </p:spPr>
      </p:sp>
      <p:sp>
        <p:nvSpPr>
          <p:cNvPr id="75" name="Google Shape;75;p30"/>
          <p:cNvSpPr txBox="1"/>
          <p:nvPr>
            <p:ph idx="1" type="body"/>
          </p:nvPr>
        </p:nvSpPr>
        <p:spPr>
          <a:xfrm>
            <a:off x="839788" y="5186516"/>
            <a:ext cx="10514012" cy="68247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6" name="Google Shape;7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79" name="Shape 79"/>
        <p:cNvGrpSpPr/>
        <p:nvPr/>
      </p:nvGrpSpPr>
      <p:grpSpPr>
        <a:xfrm>
          <a:off x="0" y="0"/>
          <a:ext cx="0" cy="0"/>
          <a:chOff x="0" y="0"/>
          <a:chExt cx="0" cy="0"/>
        </a:xfrm>
      </p:grpSpPr>
      <p:sp>
        <p:nvSpPr>
          <p:cNvPr id="80" name="Google Shape;80;p31"/>
          <p:cNvSpPr txBox="1"/>
          <p:nvPr>
            <p:ph type="title"/>
          </p:nvPr>
        </p:nvSpPr>
        <p:spPr>
          <a:xfrm>
            <a:off x="839788" y="365125"/>
            <a:ext cx="10515600" cy="3534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1"/>
          <p:cNvSpPr txBox="1"/>
          <p:nvPr>
            <p:ph idx="1" type="body"/>
          </p:nvPr>
        </p:nvSpPr>
        <p:spPr>
          <a:xfrm>
            <a:off x="839788" y="4489399"/>
            <a:ext cx="10514012" cy="150182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2" name="Google Shape;8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5" name="Shape 85"/>
        <p:cNvGrpSpPr/>
        <p:nvPr/>
      </p:nvGrpSpPr>
      <p:grpSpPr>
        <a:xfrm>
          <a:off x="0" y="0"/>
          <a:ext cx="0" cy="0"/>
          <a:chOff x="0" y="0"/>
          <a:chExt cx="0" cy="0"/>
        </a:xfrm>
      </p:grpSpPr>
      <p:sp>
        <p:nvSpPr>
          <p:cNvPr id="86" name="Google Shape;86;p32"/>
          <p:cNvSpPr txBox="1"/>
          <p:nvPr>
            <p:ph type="title"/>
          </p:nvPr>
        </p:nvSpPr>
        <p:spPr>
          <a:xfrm>
            <a:off x="1446212" y="365125"/>
            <a:ext cx="9302752" cy="299290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4400"/>
              <a:buFont typeface="Corbe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2"/>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8" name="Google Shape;88;p32"/>
          <p:cNvSpPr txBox="1"/>
          <p:nvPr>
            <p:ph idx="2" type="body"/>
          </p:nvPr>
        </p:nvSpPr>
        <p:spPr>
          <a:xfrm>
            <a:off x="838200" y="4501729"/>
            <a:ext cx="10512424"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89" name="Google Shape;8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
        <p:nvSpPr>
          <p:cNvPr id="92" name="Google Shape;92;p32"/>
          <p:cNvSpPr txBox="1"/>
          <p:nvPr/>
        </p:nvSpPr>
        <p:spPr>
          <a:xfrm>
            <a:off x="1111044" y="786824"/>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8000"/>
              <a:buFont typeface="Corbel"/>
              <a:buNone/>
            </a:pPr>
            <a:r>
              <a:rPr b="0" lang="en-CA" sz="8000" cap="none">
                <a:solidFill>
                  <a:schemeClr val="lt1"/>
                </a:solidFill>
                <a:latin typeface="Corbel"/>
                <a:ea typeface="Corbel"/>
                <a:cs typeface="Corbel"/>
                <a:sym typeface="Corbel"/>
              </a:rPr>
              <a:t>“</a:t>
            </a:r>
            <a:endParaRPr/>
          </a:p>
        </p:txBody>
      </p:sp>
      <p:sp>
        <p:nvSpPr>
          <p:cNvPr id="93" name="Google Shape;93;p32"/>
          <p:cNvSpPr txBox="1"/>
          <p:nvPr/>
        </p:nvSpPr>
        <p:spPr>
          <a:xfrm>
            <a:off x="10437812" y="274320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Corbel"/>
              <a:buNone/>
            </a:pPr>
            <a:r>
              <a:rPr b="0" lang="en-CA" sz="8000" cap="none">
                <a:solidFill>
                  <a:schemeClr val="lt1"/>
                </a:solidFill>
                <a:latin typeface="Corbel"/>
                <a:ea typeface="Corbel"/>
                <a:cs typeface="Corbel"/>
                <a:sym typeface="Corbe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33"/>
          <p:cNvSpPr txBox="1"/>
          <p:nvPr>
            <p:ph type="title"/>
          </p:nvPr>
        </p:nvSpPr>
        <p:spPr>
          <a:xfrm>
            <a:off x="839788" y="2326967"/>
            <a:ext cx="10515600"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5400"/>
              <a:buFont typeface="Corbe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3"/>
          <p:cNvSpPr txBox="1"/>
          <p:nvPr>
            <p:ph idx="1" type="body"/>
          </p:nvPr>
        </p:nvSpPr>
        <p:spPr>
          <a:xfrm>
            <a:off x="839788" y="4850581"/>
            <a:ext cx="10514012"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600"/>
              <a:buNone/>
              <a:defRPr sz="1600"/>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97" name="Google Shape;9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0" name="Shape 100"/>
        <p:cNvGrpSpPr/>
        <p:nvPr/>
      </p:nvGrpSpPr>
      <p:grpSpPr>
        <a:xfrm>
          <a:off x="0" y="0"/>
          <a:ext cx="0" cy="0"/>
          <a:chOff x="0" y="0"/>
          <a:chExt cx="0" cy="0"/>
        </a:xfrm>
      </p:grpSpPr>
      <p:sp>
        <p:nvSpPr>
          <p:cNvPr id="101" name="Google Shape;10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4"/>
          <p:cNvSpPr txBox="1"/>
          <p:nvPr>
            <p:ph idx="1" type="body"/>
          </p:nvPr>
        </p:nvSpPr>
        <p:spPr>
          <a:xfrm>
            <a:off x="1337282" y="1885950"/>
            <a:ext cx="294686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03" name="Google Shape;103;p34"/>
          <p:cNvSpPr txBox="1"/>
          <p:nvPr>
            <p:ph idx="2" type="body"/>
          </p:nvPr>
        </p:nvSpPr>
        <p:spPr>
          <a:xfrm>
            <a:off x="1356798" y="2571750"/>
            <a:ext cx="2927350"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4" name="Google Shape;104;p34"/>
          <p:cNvSpPr txBox="1"/>
          <p:nvPr>
            <p:ph idx="3" type="body"/>
          </p:nvPr>
        </p:nvSpPr>
        <p:spPr>
          <a:xfrm>
            <a:off x="4587994" y="1885950"/>
            <a:ext cx="29362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5" name="Google Shape;105;p34"/>
          <p:cNvSpPr txBox="1"/>
          <p:nvPr>
            <p:ph idx="4" type="body"/>
          </p:nvPr>
        </p:nvSpPr>
        <p:spPr>
          <a:xfrm>
            <a:off x="4577441" y="2571750"/>
            <a:ext cx="2946794"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6" name="Google Shape;106;p34"/>
          <p:cNvSpPr txBox="1"/>
          <p:nvPr>
            <p:ph idx="5" type="body"/>
          </p:nvPr>
        </p:nvSpPr>
        <p:spPr>
          <a:xfrm>
            <a:off x="7829035" y="1885950"/>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07" name="Google Shape;107;p34"/>
          <p:cNvSpPr txBox="1"/>
          <p:nvPr>
            <p:ph idx="6" type="body"/>
          </p:nvPr>
        </p:nvSpPr>
        <p:spPr>
          <a:xfrm>
            <a:off x="7829035" y="2571750"/>
            <a:ext cx="29321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08" name="Google Shape;10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1" name="Shape 111"/>
        <p:cNvGrpSpPr/>
        <p:nvPr/>
      </p:nvGrpSpPr>
      <p:grpSpPr>
        <a:xfrm>
          <a:off x="0" y="0"/>
          <a:ext cx="0" cy="0"/>
          <a:chOff x="0" y="0"/>
          <a:chExt cx="0" cy="0"/>
        </a:xfrm>
      </p:grpSpPr>
      <p:sp>
        <p:nvSpPr>
          <p:cNvPr id="112" name="Google Shape;11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35"/>
          <p:cNvSpPr txBox="1"/>
          <p:nvPr>
            <p:ph idx="1" type="body"/>
          </p:nvPr>
        </p:nvSpPr>
        <p:spPr>
          <a:xfrm>
            <a:off x="1332085" y="4297503"/>
            <a:ext cx="294005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4" name="Google Shape;114;p35"/>
          <p:cNvSpPr/>
          <p:nvPr>
            <p:ph idx="2" type="pic"/>
          </p:nvPr>
        </p:nvSpPr>
        <p:spPr>
          <a:xfrm>
            <a:off x="1332085" y="2256354"/>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5" name="Google Shape;115;p35"/>
          <p:cNvSpPr txBox="1"/>
          <p:nvPr>
            <p:ph idx="3" type="body"/>
          </p:nvPr>
        </p:nvSpPr>
        <p:spPr>
          <a:xfrm>
            <a:off x="1332085" y="4873765"/>
            <a:ext cx="2940050"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6" name="Google Shape;116;p35"/>
          <p:cNvSpPr txBox="1"/>
          <p:nvPr>
            <p:ph idx="4" type="body"/>
          </p:nvPr>
        </p:nvSpPr>
        <p:spPr>
          <a:xfrm>
            <a:off x="4568997" y="4297503"/>
            <a:ext cx="2930525"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17" name="Google Shape;117;p35"/>
          <p:cNvSpPr/>
          <p:nvPr>
            <p:ph idx="5" type="pic"/>
          </p:nvPr>
        </p:nvSpPr>
        <p:spPr>
          <a:xfrm>
            <a:off x="4568996" y="2256354"/>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8" name="Google Shape;118;p35"/>
          <p:cNvSpPr txBox="1"/>
          <p:nvPr>
            <p:ph idx="6" type="body"/>
          </p:nvPr>
        </p:nvSpPr>
        <p:spPr>
          <a:xfrm>
            <a:off x="4567644" y="4873764"/>
            <a:ext cx="2934406"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19" name="Google Shape;119;p35"/>
          <p:cNvSpPr txBox="1"/>
          <p:nvPr>
            <p:ph idx="7" type="body"/>
          </p:nvPr>
        </p:nvSpPr>
        <p:spPr>
          <a:xfrm>
            <a:off x="7804322" y="4297503"/>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EDEDED"/>
              </a:buClr>
              <a:buSzPts val="2400"/>
              <a:buNone/>
              <a:defRPr b="0" sz="2400">
                <a:solidFill>
                  <a:srgbClr val="EDEDED"/>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20" name="Google Shape;120;p35"/>
          <p:cNvSpPr/>
          <p:nvPr>
            <p:ph idx="8" type="pic"/>
          </p:nvPr>
        </p:nvSpPr>
        <p:spPr>
          <a:xfrm>
            <a:off x="7804321" y="2256354"/>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1" name="Google Shape;121;p35"/>
          <p:cNvSpPr txBox="1"/>
          <p:nvPr>
            <p:ph idx="9" type="body"/>
          </p:nvPr>
        </p:nvSpPr>
        <p:spPr>
          <a:xfrm>
            <a:off x="7804197" y="4873762"/>
            <a:ext cx="2935997" cy="65918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DEDED"/>
              </a:buClr>
              <a:buSzPts val="1400"/>
              <a:buNone/>
              <a:defRPr sz="1400"/>
            </a:lvl1pPr>
            <a:lvl2pPr indent="-228600" lvl="1" marL="914400" algn="l">
              <a:lnSpc>
                <a:spcPct val="90000"/>
              </a:lnSpc>
              <a:spcBef>
                <a:spcPts val="500"/>
              </a:spcBef>
              <a:spcAft>
                <a:spcPts val="0"/>
              </a:spcAft>
              <a:buClr>
                <a:srgbClr val="EDEDED"/>
              </a:buClr>
              <a:buSzPts val="1200"/>
              <a:buNone/>
              <a:defRPr sz="1200"/>
            </a:lvl2pPr>
            <a:lvl3pPr indent="-228600" lvl="2" marL="1371600" algn="l">
              <a:lnSpc>
                <a:spcPct val="90000"/>
              </a:lnSpc>
              <a:spcBef>
                <a:spcPts val="500"/>
              </a:spcBef>
              <a:spcAft>
                <a:spcPts val="0"/>
              </a:spcAft>
              <a:buClr>
                <a:srgbClr val="EDEDED"/>
              </a:buClr>
              <a:buSzPts val="1000"/>
              <a:buNone/>
              <a:defRPr sz="1000"/>
            </a:lvl3pPr>
            <a:lvl4pPr indent="-228600" lvl="3" marL="1828800" algn="l">
              <a:lnSpc>
                <a:spcPct val="90000"/>
              </a:lnSpc>
              <a:spcBef>
                <a:spcPts val="500"/>
              </a:spcBef>
              <a:spcAft>
                <a:spcPts val="0"/>
              </a:spcAft>
              <a:buClr>
                <a:srgbClr val="EDEDED"/>
              </a:buClr>
              <a:buSzPts val="900"/>
              <a:buNone/>
              <a:defRPr sz="900"/>
            </a:lvl4pPr>
            <a:lvl5pPr indent="-228600" lvl="4" marL="2286000" algn="l">
              <a:lnSpc>
                <a:spcPct val="90000"/>
              </a:lnSpc>
              <a:spcBef>
                <a:spcPts val="500"/>
              </a:spcBef>
              <a:spcAft>
                <a:spcPts val="0"/>
              </a:spcAft>
              <a:buClr>
                <a:srgbClr val="EDEDED"/>
              </a:buClr>
              <a:buSzPts val="900"/>
              <a:buNone/>
              <a:defRPr sz="900"/>
            </a:lvl5pPr>
            <a:lvl6pPr indent="-228600" lvl="5" marL="2743200" algn="l">
              <a:lnSpc>
                <a:spcPct val="90000"/>
              </a:lnSpc>
              <a:spcBef>
                <a:spcPts val="500"/>
              </a:spcBef>
              <a:spcAft>
                <a:spcPts val="0"/>
              </a:spcAft>
              <a:buClr>
                <a:schemeClr val="lt1"/>
              </a:buClr>
              <a:buSzPts val="900"/>
              <a:buNone/>
              <a:defRPr sz="900"/>
            </a:lvl6pPr>
            <a:lvl7pPr indent="-228600" lvl="6" marL="3200400" algn="l">
              <a:lnSpc>
                <a:spcPct val="90000"/>
              </a:lnSpc>
              <a:spcBef>
                <a:spcPts val="500"/>
              </a:spcBef>
              <a:spcAft>
                <a:spcPts val="0"/>
              </a:spcAft>
              <a:buClr>
                <a:schemeClr val="lt1"/>
              </a:buClr>
              <a:buSzPts val="900"/>
              <a:buNone/>
              <a:defRPr sz="900"/>
            </a:lvl7pPr>
            <a:lvl8pPr indent="-228600" lvl="7" marL="3657600" algn="l">
              <a:lnSpc>
                <a:spcPct val="90000"/>
              </a:lnSpc>
              <a:spcBef>
                <a:spcPts val="500"/>
              </a:spcBef>
              <a:spcAft>
                <a:spcPts val="0"/>
              </a:spcAft>
              <a:buClr>
                <a:schemeClr val="lt1"/>
              </a:buClr>
              <a:buSzPts val="900"/>
              <a:buNone/>
              <a:defRPr sz="900"/>
            </a:lvl8pPr>
            <a:lvl9pPr indent="-228600" lvl="8" marL="4114800" algn="l">
              <a:lnSpc>
                <a:spcPct val="90000"/>
              </a:lnSpc>
              <a:spcBef>
                <a:spcPts val="500"/>
              </a:spcBef>
              <a:spcAft>
                <a:spcPts val="0"/>
              </a:spcAft>
              <a:buClr>
                <a:schemeClr val="lt1"/>
              </a:buClr>
              <a:buSzPts val="900"/>
              <a:buNone/>
              <a:defRPr sz="900"/>
            </a:lvl9pPr>
          </a:lstStyle>
          <a:p/>
        </p:txBody>
      </p:sp>
      <p:sp>
        <p:nvSpPr>
          <p:cNvPr id="122" name="Google Shape;12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6"/>
          <p:cNvSpPr txBox="1"/>
          <p:nvPr>
            <p:ph idx="1" type="body"/>
          </p:nvPr>
        </p:nvSpPr>
        <p:spPr>
          <a:xfrm rot="5400000">
            <a:off x="4061231" y="-1115606"/>
            <a:ext cx="4351338" cy="10233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8" name="Google Shape;12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34" name="Google Shape;13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3"/>
          <p:cNvSpPr txBox="1"/>
          <p:nvPr>
            <p:ph type="ctrTitle"/>
          </p:nvPr>
        </p:nvSpPr>
        <p:spPr>
          <a:xfrm>
            <a:off x="854532" y="4464028"/>
            <a:ext cx="9144000" cy="164149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2E2E2"/>
              </a:buClr>
              <a:buSzPts val="9600"/>
              <a:buFont typeface="Corbel"/>
              <a:buNone/>
              <a:defRPr b="0" sz="9600">
                <a:solidFill>
                  <a:srgbClr val="E2E2E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3"/>
          <p:cNvSpPr txBox="1"/>
          <p:nvPr>
            <p:ph idx="1" type="subTitle"/>
          </p:nvPr>
        </p:nvSpPr>
        <p:spPr>
          <a:xfrm>
            <a:off x="854532" y="3693674"/>
            <a:ext cx="9144000" cy="7540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2"/>
              </a:buClr>
              <a:buSzPts val="3200"/>
              <a:buNone/>
              <a:defRPr b="0" sz="3200">
                <a:solidFill>
                  <a:schemeClr val="lt2"/>
                </a:solidFill>
                <a:latin typeface="Corbel"/>
                <a:ea typeface="Corbel"/>
                <a:cs typeface="Corbel"/>
                <a:sym typeface="Corbel"/>
              </a:defRPr>
            </a:lvl1pPr>
            <a:lvl2pPr lvl="1" algn="ctr">
              <a:lnSpc>
                <a:spcPct val="90000"/>
              </a:lnSpc>
              <a:spcBef>
                <a:spcPts val="500"/>
              </a:spcBef>
              <a:spcAft>
                <a:spcPts val="0"/>
              </a:spcAft>
              <a:buClr>
                <a:srgbClr val="EDEDED"/>
              </a:buClr>
              <a:buSzPts val="2000"/>
              <a:buNone/>
              <a:defRPr sz="2000"/>
            </a:lvl2pPr>
            <a:lvl3pPr lvl="2" algn="ctr">
              <a:lnSpc>
                <a:spcPct val="90000"/>
              </a:lnSpc>
              <a:spcBef>
                <a:spcPts val="500"/>
              </a:spcBef>
              <a:spcAft>
                <a:spcPts val="0"/>
              </a:spcAft>
              <a:buClr>
                <a:srgbClr val="EDEDED"/>
              </a:buClr>
              <a:buSzPts val="1800"/>
              <a:buNone/>
              <a:defRPr sz="1800"/>
            </a:lvl3pPr>
            <a:lvl4pPr lvl="3" algn="ctr">
              <a:lnSpc>
                <a:spcPct val="90000"/>
              </a:lnSpc>
              <a:spcBef>
                <a:spcPts val="500"/>
              </a:spcBef>
              <a:spcAft>
                <a:spcPts val="0"/>
              </a:spcAft>
              <a:buClr>
                <a:srgbClr val="EDEDED"/>
              </a:buClr>
              <a:buSzPts val="1600"/>
              <a:buNone/>
              <a:defRPr sz="1600"/>
            </a:lvl4pPr>
            <a:lvl5pPr lvl="4" algn="ctr">
              <a:lnSpc>
                <a:spcPct val="90000"/>
              </a:lnSpc>
              <a:spcBef>
                <a:spcPts val="500"/>
              </a:spcBef>
              <a:spcAft>
                <a:spcPts val="0"/>
              </a:spcAft>
              <a:buClr>
                <a:srgbClr val="EDEDED"/>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0" name="Google Shape;3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 type="body"/>
          </p:nvPr>
        </p:nvSpPr>
        <p:spPr>
          <a:xfrm>
            <a:off x="1120000" y="1825625"/>
            <a:ext cx="5025216"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24"/>
          <p:cNvSpPr txBox="1"/>
          <p:nvPr>
            <p:ph idx="2" type="body"/>
          </p:nvPr>
        </p:nvSpPr>
        <p:spPr>
          <a:xfrm>
            <a:off x="6319840" y="1825625"/>
            <a:ext cx="503396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 name="Google Shape;3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5"/>
          <p:cNvSpPr txBox="1"/>
          <p:nvPr>
            <p:ph idx="1" type="body"/>
          </p:nvPr>
        </p:nvSpPr>
        <p:spPr>
          <a:xfrm>
            <a:off x="1120000" y="1681163"/>
            <a:ext cx="502521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228600" lvl="1" marL="914400" algn="l">
              <a:lnSpc>
                <a:spcPct val="90000"/>
              </a:lnSpc>
              <a:spcBef>
                <a:spcPts val="500"/>
              </a:spcBef>
              <a:spcAft>
                <a:spcPts val="0"/>
              </a:spcAft>
              <a:buClr>
                <a:srgbClr val="EDEDED"/>
              </a:buClr>
              <a:buSzPts val="2000"/>
              <a:buNone/>
              <a:defRPr b="1" sz="2000"/>
            </a:lvl2pPr>
            <a:lvl3pPr indent="-228600" lvl="2" marL="1371600" algn="l">
              <a:lnSpc>
                <a:spcPct val="90000"/>
              </a:lnSpc>
              <a:spcBef>
                <a:spcPts val="500"/>
              </a:spcBef>
              <a:spcAft>
                <a:spcPts val="0"/>
              </a:spcAft>
              <a:buClr>
                <a:srgbClr val="EDEDED"/>
              </a:buClr>
              <a:buSzPts val="1800"/>
              <a:buNone/>
              <a:defRPr b="1" sz="1800"/>
            </a:lvl3pPr>
            <a:lvl4pPr indent="-228600" lvl="3" marL="1828800" algn="l">
              <a:lnSpc>
                <a:spcPct val="90000"/>
              </a:lnSpc>
              <a:spcBef>
                <a:spcPts val="500"/>
              </a:spcBef>
              <a:spcAft>
                <a:spcPts val="0"/>
              </a:spcAft>
              <a:buClr>
                <a:srgbClr val="EDEDED"/>
              </a:buClr>
              <a:buSzPts val="1600"/>
              <a:buNone/>
              <a:defRPr b="1" sz="1600"/>
            </a:lvl4pPr>
            <a:lvl5pPr indent="-228600" lvl="4" marL="2286000" algn="l">
              <a:lnSpc>
                <a:spcPct val="90000"/>
              </a:lnSpc>
              <a:spcBef>
                <a:spcPts val="500"/>
              </a:spcBef>
              <a:spcAft>
                <a:spcPts val="0"/>
              </a:spcAft>
              <a:buClr>
                <a:srgbClr val="EDEDED"/>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3" name="Google Shape;43;p25"/>
          <p:cNvSpPr txBox="1"/>
          <p:nvPr>
            <p:ph idx="2" type="body"/>
          </p:nvPr>
        </p:nvSpPr>
        <p:spPr>
          <a:xfrm>
            <a:off x="1120000" y="2505075"/>
            <a:ext cx="5025216"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 name="Google Shape;44;p25"/>
          <p:cNvSpPr txBox="1"/>
          <p:nvPr>
            <p:ph idx="3" type="body"/>
          </p:nvPr>
        </p:nvSpPr>
        <p:spPr>
          <a:xfrm>
            <a:off x="6319840" y="1681163"/>
            <a:ext cx="50355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0" sz="2400">
                <a:solidFill>
                  <a:schemeClr val="lt2"/>
                </a:solidFill>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5" name="Google Shape;45;p25"/>
          <p:cNvSpPr txBox="1"/>
          <p:nvPr>
            <p:ph idx="4" type="body"/>
          </p:nvPr>
        </p:nvSpPr>
        <p:spPr>
          <a:xfrm>
            <a:off x="6319840" y="2505075"/>
            <a:ext cx="503554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EDEDE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EDEDED"/>
              </a:buClr>
              <a:buSzPts val="1800"/>
              <a:buChar char="•"/>
              <a:defRPr/>
            </a:lvl1pPr>
            <a:lvl2pPr indent="-342900" lvl="1" marL="914400" algn="l">
              <a:lnSpc>
                <a:spcPct val="90000"/>
              </a:lnSpc>
              <a:spcBef>
                <a:spcPts val="500"/>
              </a:spcBef>
              <a:spcAft>
                <a:spcPts val="0"/>
              </a:spcAft>
              <a:buClr>
                <a:srgbClr val="EDEDED"/>
              </a:buClr>
              <a:buSzPts val="1800"/>
              <a:buChar char="•"/>
              <a:defRPr/>
            </a:lvl2pPr>
            <a:lvl3pPr indent="-342900" lvl="2" marL="1371600" algn="l">
              <a:lnSpc>
                <a:spcPct val="90000"/>
              </a:lnSpc>
              <a:spcBef>
                <a:spcPts val="500"/>
              </a:spcBef>
              <a:spcAft>
                <a:spcPts val="0"/>
              </a:spcAft>
              <a:buClr>
                <a:srgbClr val="EDEDED"/>
              </a:buClr>
              <a:buSzPts val="1800"/>
              <a:buChar char="•"/>
              <a:defRPr/>
            </a:lvl3pPr>
            <a:lvl4pPr indent="-342900" lvl="3" marL="1828800" algn="l">
              <a:lnSpc>
                <a:spcPct val="90000"/>
              </a:lnSpc>
              <a:spcBef>
                <a:spcPts val="500"/>
              </a:spcBef>
              <a:spcAft>
                <a:spcPts val="0"/>
              </a:spcAft>
              <a:buClr>
                <a:srgbClr val="EDEDED"/>
              </a:buClr>
              <a:buSzPts val="1800"/>
              <a:buChar char="•"/>
              <a:defRPr/>
            </a:lvl4pPr>
            <a:lvl5pPr indent="-342900" lvl="4" marL="2286000" algn="l">
              <a:lnSpc>
                <a:spcPct val="90000"/>
              </a:lnSpc>
              <a:spcBef>
                <a:spcPts val="500"/>
              </a:spcBef>
              <a:spcAft>
                <a:spcPts val="0"/>
              </a:spcAft>
              <a:buClr>
                <a:srgbClr val="EDEDED"/>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1" name="Google Shape;61;p28"/>
          <p:cNvSpPr txBox="1"/>
          <p:nvPr>
            <p:ph idx="2" type="body"/>
          </p:nvPr>
        </p:nvSpPr>
        <p:spPr>
          <a:xfrm>
            <a:off x="1120000" y="2057400"/>
            <a:ext cx="36520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EDEDED"/>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9"/>
          <p:cNvSpPr/>
          <p:nvPr>
            <p:ph idx="2" type="pic"/>
          </p:nvPr>
        </p:nvSpPr>
        <p:spPr>
          <a:xfrm>
            <a:off x="5183188" y="987425"/>
            <a:ext cx="6172200" cy="4873625"/>
          </a:xfrm>
          <a:prstGeom prst="rect">
            <a:avLst/>
          </a:prstGeom>
          <a:noFill/>
          <a:ln>
            <a:noFill/>
          </a:ln>
        </p:spPr>
      </p:sp>
      <p:sp>
        <p:nvSpPr>
          <p:cNvPr id="68" name="Google Shape;68;p29"/>
          <p:cNvSpPr txBox="1"/>
          <p:nvPr>
            <p:ph idx="1" type="body"/>
          </p:nvPr>
        </p:nvSpPr>
        <p:spPr>
          <a:xfrm>
            <a:off x="1120000" y="2057400"/>
            <a:ext cx="3652025"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1600"/>
              <a:buNone/>
              <a:defRPr sz="1600">
                <a:solidFill>
                  <a:schemeClr val="lt2"/>
                </a:solidFill>
              </a:defRPr>
            </a:lvl1pPr>
            <a:lvl2pPr indent="-228600" lvl="1" marL="914400" algn="l">
              <a:lnSpc>
                <a:spcPct val="90000"/>
              </a:lnSpc>
              <a:spcBef>
                <a:spcPts val="500"/>
              </a:spcBef>
              <a:spcAft>
                <a:spcPts val="0"/>
              </a:spcAft>
              <a:buClr>
                <a:srgbClr val="EDEDED"/>
              </a:buClr>
              <a:buSzPts val="1400"/>
              <a:buNone/>
              <a:defRPr sz="1400"/>
            </a:lvl2pPr>
            <a:lvl3pPr indent="-228600" lvl="2" marL="1371600" algn="l">
              <a:lnSpc>
                <a:spcPct val="90000"/>
              </a:lnSpc>
              <a:spcBef>
                <a:spcPts val="500"/>
              </a:spcBef>
              <a:spcAft>
                <a:spcPts val="0"/>
              </a:spcAft>
              <a:buClr>
                <a:srgbClr val="EDEDED"/>
              </a:buClr>
              <a:buSzPts val="1200"/>
              <a:buNone/>
              <a:defRPr sz="1200"/>
            </a:lvl3pPr>
            <a:lvl4pPr indent="-228600" lvl="3" marL="1828800" algn="l">
              <a:lnSpc>
                <a:spcPct val="90000"/>
              </a:lnSpc>
              <a:spcBef>
                <a:spcPts val="500"/>
              </a:spcBef>
              <a:spcAft>
                <a:spcPts val="0"/>
              </a:spcAft>
              <a:buClr>
                <a:srgbClr val="EDEDED"/>
              </a:buClr>
              <a:buSzPts val="1000"/>
              <a:buNone/>
              <a:defRPr sz="1000"/>
            </a:lvl4pPr>
            <a:lvl5pPr indent="-228600" lvl="4" marL="2286000" algn="l">
              <a:lnSpc>
                <a:spcPct val="90000"/>
              </a:lnSpc>
              <a:spcBef>
                <a:spcPts val="500"/>
              </a:spcBef>
              <a:spcAft>
                <a:spcPts val="0"/>
              </a:spcAft>
              <a:buClr>
                <a:srgbClr val="EDEDED"/>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EDEDED"/>
              </a:buClr>
              <a:buSzPts val="5400"/>
              <a:buFont typeface="Corbel"/>
              <a:buNone/>
              <a:defRPr b="0" i="0" sz="5400" u="none" cap="none" strike="noStrike">
                <a:solidFill>
                  <a:srgbClr val="EDEDED"/>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EDEDED"/>
              </a:buClr>
              <a:buSzPts val="2800"/>
              <a:buFont typeface="Arial"/>
              <a:buChar char="•"/>
              <a:defRPr b="0" i="0" sz="2800" u="none" cap="none" strike="noStrike">
                <a:solidFill>
                  <a:srgbClr val="EDEDED"/>
                </a:solidFill>
                <a:latin typeface="Corbel"/>
                <a:ea typeface="Corbel"/>
                <a:cs typeface="Corbel"/>
                <a:sym typeface="Corbel"/>
              </a:defRPr>
            </a:lvl1pPr>
            <a:lvl2pPr indent="-381000" lvl="1" marL="914400" marR="0" rtl="0" algn="l">
              <a:lnSpc>
                <a:spcPct val="90000"/>
              </a:lnSpc>
              <a:spcBef>
                <a:spcPts val="500"/>
              </a:spcBef>
              <a:spcAft>
                <a:spcPts val="0"/>
              </a:spcAft>
              <a:buClr>
                <a:srgbClr val="EDEDED"/>
              </a:buClr>
              <a:buSzPts val="2400"/>
              <a:buFont typeface="Arial"/>
              <a:buChar char="•"/>
              <a:defRPr b="0" i="0" sz="2400" u="none" cap="none" strike="noStrike">
                <a:solidFill>
                  <a:srgbClr val="EDEDED"/>
                </a:solidFill>
                <a:latin typeface="Corbel"/>
                <a:ea typeface="Corbel"/>
                <a:cs typeface="Corbel"/>
                <a:sym typeface="Corbel"/>
              </a:defRPr>
            </a:lvl2pPr>
            <a:lvl3pPr indent="-355600" lvl="2" marL="1371600" marR="0" rtl="0" algn="l">
              <a:lnSpc>
                <a:spcPct val="90000"/>
              </a:lnSpc>
              <a:spcBef>
                <a:spcPts val="500"/>
              </a:spcBef>
              <a:spcAft>
                <a:spcPts val="0"/>
              </a:spcAft>
              <a:buClr>
                <a:srgbClr val="EDEDED"/>
              </a:buClr>
              <a:buSzPts val="2000"/>
              <a:buFont typeface="Arial"/>
              <a:buChar char="•"/>
              <a:defRPr b="0" i="0" sz="2000" u="none" cap="none" strike="noStrike">
                <a:solidFill>
                  <a:srgbClr val="EDEDED"/>
                </a:solidFill>
                <a:latin typeface="Corbel"/>
                <a:ea typeface="Corbel"/>
                <a:cs typeface="Corbel"/>
                <a:sym typeface="Corbel"/>
              </a:defRPr>
            </a:lvl3pPr>
            <a:lvl4pPr indent="-342900" lvl="3" marL="18288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4pPr>
            <a:lvl5pPr indent="-342900" lvl="4" marL="2286000" marR="0" rtl="0" algn="l">
              <a:lnSpc>
                <a:spcPct val="90000"/>
              </a:lnSpc>
              <a:spcBef>
                <a:spcPts val="500"/>
              </a:spcBef>
              <a:spcAft>
                <a:spcPts val="0"/>
              </a:spcAft>
              <a:buClr>
                <a:srgbClr val="EDEDED"/>
              </a:buClr>
              <a:buSzPts val="1800"/>
              <a:buFont typeface="Arial"/>
              <a:buChar char="•"/>
              <a:defRPr b="0" i="0" sz="1800" u="none" cap="none" strike="noStrike">
                <a:solidFill>
                  <a:srgbClr val="EDEDED"/>
                </a:solidFill>
                <a:latin typeface="Corbel"/>
                <a:ea typeface="Corbel"/>
                <a:cs typeface="Corbel"/>
                <a:sym typeface="Corbe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EDEDED"/>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lt1"/>
                </a:solidFill>
                <a:latin typeface="Corbel"/>
                <a:ea typeface="Corbel"/>
                <a:cs typeface="Corbel"/>
                <a:sym typeface="Corbel"/>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EDEDED"/>
                </a:solidFill>
                <a:latin typeface="Corbel"/>
                <a:ea typeface="Corbel"/>
                <a:cs typeface="Corbel"/>
                <a:sym typeface="Corbel"/>
              </a:defRPr>
            </a:lvl1pPr>
            <a:lvl2pPr indent="0" lvl="1" marL="0" marR="0" rtl="0" algn="r">
              <a:spcBef>
                <a:spcPts val="0"/>
              </a:spcBef>
              <a:buNone/>
              <a:defRPr b="0" i="0" sz="1200" u="none" cap="none" strike="noStrike">
                <a:solidFill>
                  <a:srgbClr val="EDEDED"/>
                </a:solidFill>
                <a:latin typeface="Corbel"/>
                <a:ea typeface="Corbel"/>
                <a:cs typeface="Corbel"/>
                <a:sym typeface="Corbel"/>
              </a:defRPr>
            </a:lvl2pPr>
            <a:lvl3pPr indent="0" lvl="2" marL="0" marR="0" rtl="0" algn="r">
              <a:spcBef>
                <a:spcPts val="0"/>
              </a:spcBef>
              <a:buNone/>
              <a:defRPr b="0" i="0" sz="1200" u="none" cap="none" strike="noStrike">
                <a:solidFill>
                  <a:srgbClr val="EDEDED"/>
                </a:solidFill>
                <a:latin typeface="Corbel"/>
                <a:ea typeface="Corbel"/>
                <a:cs typeface="Corbel"/>
                <a:sym typeface="Corbel"/>
              </a:defRPr>
            </a:lvl3pPr>
            <a:lvl4pPr indent="0" lvl="3" marL="0" marR="0" rtl="0" algn="r">
              <a:spcBef>
                <a:spcPts val="0"/>
              </a:spcBef>
              <a:buNone/>
              <a:defRPr b="0" i="0" sz="1200" u="none" cap="none" strike="noStrike">
                <a:solidFill>
                  <a:srgbClr val="EDEDED"/>
                </a:solidFill>
                <a:latin typeface="Corbel"/>
                <a:ea typeface="Corbel"/>
                <a:cs typeface="Corbel"/>
                <a:sym typeface="Corbel"/>
              </a:defRPr>
            </a:lvl4pPr>
            <a:lvl5pPr indent="0" lvl="4" marL="0" marR="0" rtl="0" algn="r">
              <a:spcBef>
                <a:spcPts val="0"/>
              </a:spcBef>
              <a:buNone/>
              <a:defRPr b="0" i="0" sz="1200" u="none" cap="none" strike="noStrike">
                <a:solidFill>
                  <a:srgbClr val="EDEDED"/>
                </a:solidFill>
                <a:latin typeface="Corbel"/>
                <a:ea typeface="Corbel"/>
                <a:cs typeface="Corbel"/>
                <a:sym typeface="Corbel"/>
              </a:defRPr>
            </a:lvl5pPr>
            <a:lvl6pPr indent="0" lvl="5" marL="0" marR="0" rtl="0" algn="r">
              <a:spcBef>
                <a:spcPts val="0"/>
              </a:spcBef>
              <a:buNone/>
              <a:defRPr b="0" i="0" sz="1200" u="none" cap="none" strike="noStrike">
                <a:solidFill>
                  <a:srgbClr val="EDEDED"/>
                </a:solidFill>
                <a:latin typeface="Corbel"/>
                <a:ea typeface="Corbel"/>
                <a:cs typeface="Corbel"/>
                <a:sym typeface="Corbel"/>
              </a:defRPr>
            </a:lvl6pPr>
            <a:lvl7pPr indent="0" lvl="6" marL="0" marR="0" rtl="0" algn="r">
              <a:spcBef>
                <a:spcPts val="0"/>
              </a:spcBef>
              <a:buNone/>
              <a:defRPr b="0" i="0" sz="1200" u="none" cap="none" strike="noStrike">
                <a:solidFill>
                  <a:srgbClr val="EDEDED"/>
                </a:solidFill>
                <a:latin typeface="Corbel"/>
                <a:ea typeface="Corbel"/>
                <a:cs typeface="Corbel"/>
                <a:sym typeface="Corbel"/>
              </a:defRPr>
            </a:lvl7pPr>
            <a:lvl8pPr indent="0" lvl="7" marL="0" marR="0" rtl="0" algn="r">
              <a:spcBef>
                <a:spcPts val="0"/>
              </a:spcBef>
              <a:buNone/>
              <a:defRPr b="0" i="0" sz="1200" u="none" cap="none" strike="noStrike">
                <a:solidFill>
                  <a:srgbClr val="EDEDED"/>
                </a:solidFill>
                <a:latin typeface="Corbel"/>
                <a:ea typeface="Corbel"/>
                <a:cs typeface="Corbel"/>
                <a:sym typeface="Corbel"/>
              </a:defRPr>
            </a:lvl8pPr>
            <a:lvl9pPr indent="0" lvl="8" marL="0" marR="0" rtl="0" algn="r">
              <a:spcBef>
                <a:spcPts val="0"/>
              </a:spcBef>
              <a:buNone/>
              <a:defRPr b="0" i="0" sz="1200" u="none" cap="none" strike="noStrike">
                <a:solidFill>
                  <a:srgbClr val="EDEDED"/>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6.png"/><Relationship Id="rId5" Type="http://schemas.openxmlformats.org/officeDocument/2006/relationships/image" Target="../media/image17.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cairweb.ca/" TargetMode="External"/><Relationship Id="rId4" Type="http://schemas.openxmlformats.org/officeDocument/2006/relationships/hyperlink" Target="http://www.sirweb.org/" TargetMode="External"/><Relationship Id="rId5"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cairweb.ca/" TargetMode="External"/><Relationship Id="rId4" Type="http://schemas.openxmlformats.org/officeDocument/2006/relationships/image" Target="../media/image2.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1.jpg"/><Relationship Id="rId5" Type="http://schemas.openxmlformats.org/officeDocument/2006/relationships/image" Target="../media/image15.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type="ctrTitle"/>
          </p:nvPr>
        </p:nvSpPr>
        <p:spPr>
          <a:xfrm>
            <a:off x="725550" y="1534250"/>
            <a:ext cx="10740900" cy="13797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E2E2E2"/>
              </a:buClr>
              <a:buSzPct val="100000"/>
              <a:buFont typeface="Corbel"/>
              <a:buNone/>
            </a:pPr>
            <a:r>
              <a:rPr lang="en-CA" sz="4800"/>
              <a:t>W</a:t>
            </a:r>
            <a:r>
              <a:rPr lang="en-CA" sz="4800"/>
              <a:t>HAT</a:t>
            </a:r>
            <a:r>
              <a:rPr lang="en-CA" sz="4800"/>
              <a:t> IS INTERVENTIONAL RADIOLOGY?</a:t>
            </a:r>
            <a:br>
              <a:rPr lang="en-CA" sz="4800"/>
            </a:br>
            <a:endParaRPr sz="4800"/>
          </a:p>
        </p:txBody>
      </p:sp>
      <p:sp>
        <p:nvSpPr>
          <p:cNvPr id="142" name="Google Shape;142;p1"/>
          <p:cNvSpPr txBox="1"/>
          <p:nvPr/>
        </p:nvSpPr>
        <p:spPr>
          <a:xfrm>
            <a:off x="1154576" y="2624713"/>
            <a:ext cx="66789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2400" u="none" cap="none" strike="noStrike">
                <a:solidFill>
                  <a:schemeClr val="lt1"/>
                </a:solidFill>
                <a:latin typeface="Corbel"/>
                <a:ea typeface="Corbel"/>
                <a:cs typeface="Corbel"/>
                <a:sym typeface="Corbel"/>
              </a:rPr>
              <a:t>A presentation by the Canadian Association for Interventional Radiology (CAIR)</a:t>
            </a:r>
            <a:endParaRPr sz="2400">
              <a:solidFill>
                <a:schemeClr val="lt1"/>
              </a:solidFill>
              <a:latin typeface="Corbel"/>
              <a:ea typeface="Corbel"/>
              <a:cs typeface="Corbel"/>
              <a:sym typeface="Corbel"/>
            </a:endParaRPr>
          </a:p>
          <a:p>
            <a:pPr indent="0" lvl="0" marL="0" marR="0" rtl="0" algn="l">
              <a:spcBef>
                <a:spcPts val="0"/>
              </a:spcBef>
              <a:spcAft>
                <a:spcPts val="0"/>
              </a:spcAft>
              <a:buNone/>
            </a:pPr>
            <a:r>
              <a:t/>
            </a:r>
            <a:endParaRPr sz="1800">
              <a:solidFill>
                <a:schemeClr val="lt1"/>
              </a:solidFill>
              <a:latin typeface="Corbel"/>
              <a:ea typeface="Corbel"/>
              <a:cs typeface="Corbel"/>
              <a:sym typeface="Corbel"/>
            </a:endParaRPr>
          </a:p>
        </p:txBody>
      </p:sp>
      <p:pic>
        <p:nvPicPr>
          <p:cNvPr id="143" name="Google Shape;143;p1"/>
          <p:cNvPicPr preferRelativeResize="0"/>
          <p:nvPr/>
        </p:nvPicPr>
        <p:blipFill rotWithShape="1">
          <a:blip r:embed="rId3">
            <a:alphaModFix/>
          </a:blip>
          <a:srcRect b="0" l="0" r="0" t="0"/>
          <a:stretch/>
        </p:blipFill>
        <p:spPr>
          <a:xfrm>
            <a:off x="6334896" y="3732927"/>
            <a:ext cx="5239265" cy="2324924"/>
          </a:xfrm>
          <a:prstGeom prst="rect">
            <a:avLst/>
          </a:prstGeom>
          <a:noFill/>
          <a:ln>
            <a:noFill/>
          </a:ln>
        </p:spPr>
      </p:pic>
      <p:sp>
        <p:nvSpPr>
          <p:cNvPr id="144" name="Google Shape;144;p1"/>
          <p:cNvSpPr txBox="1"/>
          <p:nvPr/>
        </p:nvSpPr>
        <p:spPr>
          <a:xfrm>
            <a:off x="8184670" y="6209081"/>
            <a:ext cx="3355406"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800">
                <a:solidFill>
                  <a:schemeClr val="lt1"/>
                </a:solidFill>
                <a:latin typeface="Corbel"/>
                <a:ea typeface="Corbel"/>
                <a:cs typeface="Corbel"/>
                <a:sym typeface="Corbel"/>
              </a:rPr>
              <a:t>http://www.medicine.dal.ca/departments/department-sites/radiology.html</a:t>
            </a:r>
            <a:endParaRPr/>
          </a:p>
        </p:txBody>
      </p:sp>
      <p:pic>
        <p:nvPicPr>
          <p:cNvPr descr="Logo_CAIR_RGB_Inverse.png" id="145" name="Google Shape;145;p1"/>
          <p:cNvPicPr preferRelativeResize="0"/>
          <p:nvPr/>
        </p:nvPicPr>
        <p:blipFill rotWithShape="1">
          <a:blip r:embed="rId4">
            <a:alphaModFix/>
          </a:blip>
          <a:srcRect b="0" l="0" r="0" t="0"/>
          <a:stretch/>
        </p:blipFill>
        <p:spPr>
          <a:xfrm>
            <a:off x="7897826" y="172463"/>
            <a:ext cx="4035987" cy="13617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Women’s Health</a:t>
            </a:r>
            <a:endParaRPr/>
          </a:p>
        </p:txBody>
      </p:sp>
      <p:sp>
        <p:nvSpPr>
          <p:cNvPr id="224" name="Google Shape;224;p10"/>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Uterine fibroid embolization: before and after</a:t>
            </a:r>
            <a:endParaRPr/>
          </a:p>
        </p:txBody>
      </p:sp>
      <p:pic>
        <p:nvPicPr>
          <p:cNvPr id="225" name="Google Shape;225;p10"/>
          <p:cNvPicPr preferRelativeResize="0"/>
          <p:nvPr/>
        </p:nvPicPr>
        <p:blipFill rotWithShape="1">
          <a:blip r:embed="rId3">
            <a:alphaModFix/>
          </a:blip>
          <a:srcRect b="0" l="0" r="0" t="0"/>
          <a:stretch/>
        </p:blipFill>
        <p:spPr>
          <a:xfrm>
            <a:off x="7487163" y="2305130"/>
            <a:ext cx="1930445" cy="3630366"/>
          </a:xfrm>
          <a:prstGeom prst="rect">
            <a:avLst/>
          </a:prstGeom>
          <a:noFill/>
          <a:ln>
            <a:noFill/>
          </a:ln>
          <a:effectLst>
            <a:outerShdw blurRad="254000" rotWithShape="0" algn="ctr" dir="5400000" dist="253999">
              <a:schemeClr val="dk2">
                <a:alpha val="74901"/>
              </a:schemeClr>
            </a:outerShdw>
          </a:effectLst>
        </p:spPr>
      </p:pic>
      <p:pic>
        <p:nvPicPr>
          <p:cNvPr id="226" name="Google Shape;226;p10"/>
          <p:cNvPicPr preferRelativeResize="0"/>
          <p:nvPr/>
        </p:nvPicPr>
        <p:blipFill rotWithShape="1">
          <a:blip r:embed="rId4">
            <a:alphaModFix/>
          </a:blip>
          <a:srcRect b="0" l="0" r="0" t="0"/>
          <a:stretch/>
        </p:blipFill>
        <p:spPr>
          <a:xfrm>
            <a:off x="4940888" y="2305130"/>
            <a:ext cx="1896517" cy="3560211"/>
          </a:xfrm>
          <a:prstGeom prst="rect">
            <a:avLst/>
          </a:prstGeom>
          <a:noFill/>
          <a:ln>
            <a:noFill/>
          </a:ln>
          <a:effectLst>
            <a:outerShdw blurRad="254000" rotWithShape="0" algn="ctr" dir="5400000" dist="253999">
              <a:schemeClr val="dk2">
                <a:alpha val="74901"/>
              </a:schemeClr>
            </a:outerShdw>
          </a:effectLst>
        </p:spPr>
      </p:pic>
      <p:pic>
        <p:nvPicPr>
          <p:cNvPr id="227" name="Google Shape;227;p10"/>
          <p:cNvPicPr preferRelativeResize="0"/>
          <p:nvPr/>
        </p:nvPicPr>
        <p:blipFill rotWithShape="1">
          <a:blip r:embed="rId5">
            <a:alphaModFix/>
          </a:blip>
          <a:srcRect b="0" l="0" r="0" t="0"/>
          <a:stretch/>
        </p:blipFill>
        <p:spPr>
          <a:xfrm>
            <a:off x="470242" y="2552700"/>
            <a:ext cx="4596028" cy="3312641"/>
          </a:xfrm>
          <a:prstGeom prst="rect">
            <a:avLst/>
          </a:prstGeom>
          <a:noFill/>
          <a:ln>
            <a:noFill/>
          </a:ln>
          <a:effectLst>
            <a:outerShdw blurRad="254000" rotWithShape="0" algn="ctr" dir="5400000" dist="253999">
              <a:schemeClr val="dk2">
                <a:alpha val="74901"/>
              </a:schemeClr>
            </a:outerShdw>
          </a:effectLst>
        </p:spPr>
      </p:pic>
      <p:sp>
        <p:nvSpPr>
          <p:cNvPr id="228" name="Google Shape;228;p10"/>
          <p:cNvSpPr txBox="1"/>
          <p:nvPr/>
        </p:nvSpPr>
        <p:spPr>
          <a:xfrm>
            <a:off x="495958" y="5974531"/>
            <a:ext cx="114818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Uterine fibroids are benign tumors that cause pelvic pain, bulkiness, and vaginal bleeding. They can be treated by blocking their blood supply from the inside – negating the need for a hysterectomy.</a:t>
            </a:r>
            <a:endParaRPr sz="1800">
              <a:solidFill>
                <a:schemeClr val="lt1"/>
              </a:solidFill>
              <a:latin typeface="Corbel"/>
              <a:ea typeface="Corbel"/>
              <a:cs typeface="Corbel"/>
              <a:sym typeface="Corbel"/>
            </a:endParaRPr>
          </a:p>
        </p:txBody>
      </p:sp>
      <p:pic>
        <p:nvPicPr>
          <p:cNvPr descr="Logo_CAIR_only_RGB_Inverse.png" id="229" name="Google Shape;229;p10"/>
          <p:cNvPicPr preferRelativeResize="0"/>
          <p:nvPr/>
        </p:nvPicPr>
        <p:blipFill rotWithShape="1">
          <a:blip r:embed="rId6">
            <a:alphaModFix/>
          </a:blip>
          <a:srcRect b="0" l="0" r="0" t="0"/>
          <a:stretch/>
        </p:blipFill>
        <p:spPr>
          <a:xfrm>
            <a:off x="9955429" y="279766"/>
            <a:ext cx="1619300" cy="11282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Biopsies and Drainages</a:t>
            </a:r>
            <a:endParaRPr/>
          </a:p>
        </p:txBody>
      </p:sp>
      <p:sp>
        <p:nvSpPr>
          <p:cNvPr id="236" name="Google Shape;236;p11"/>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Diverticular Abscess Drainage</a:t>
            </a:r>
            <a:endParaRPr/>
          </a:p>
        </p:txBody>
      </p:sp>
      <p:pic>
        <p:nvPicPr>
          <p:cNvPr descr="61318572_1" id="237" name="Google Shape;237;p11"/>
          <p:cNvPicPr preferRelativeResize="0"/>
          <p:nvPr/>
        </p:nvPicPr>
        <p:blipFill rotWithShape="1">
          <a:blip r:embed="rId3">
            <a:alphaModFix/>
          </a:blip>
          <a:srcRect b="0" l="0" r="0" t="0"/>
          <a:stretch/>
        </p:blipFill>
        <p:spPr>
          <a:xfrm>
            <a:off x="1572075" y="2379755"/>
            <a:ext cx="2282525" cy="1847758"/>
          </a:xfrm>
          <a:prstGeom prst="rect">
            <a:avLst/>
          </a:prstGeom>
          <a:noFill/>
          <a:ln>
            <a:noFill/>
          </a:ln>
        </p:spPr>
      </p:pic>
      <p:pic>
        <p:nvPicPr>
          <p:cNvPr descr="61318572_2" id="238" name="Google Shape;238;p11"/>
          <p:cNvPicPr preferRelativeResize="0"/>
          <p:nvPr/>
        </p:nvPicPr>
        <p:blipFill rotWithShape="1">
          <a:blip r:embed="rId4">
            <a:alphaModFix/>
          </a:blip>
          <a:srcRect b="0" l="0" r="0" t="0"/>
          <a:stretch/>
        </p:blipFill>
        <p:spPr>
          <a:xfrm>
            <a:off x="4046838" y="2379755"/>
            <a:ext cx="2282525" cy="1847758"/>
          </a:xfrm>
          <a:prstGeom prst="rect">
            <a:avLst/>
          </a:prstGeom>
          <a:noFill/>
          <a:ln>
            <a:noFill/>
          </a:ln>
        </p:spPr>
      </p:pic>
      <p:pic>
        <p:nvPicPr>
          <p:cNvPr descr="61318572_3" id="239" name="Google Shape;239;p11"/>
          <p:cNvPicPr preferRelativeResize="0"/>
          <p:nvPr/>
        </p:nvPicPr>
        <p:blipFill rotWithShape="1">
          <a:blip r:embed="rId5">
            <a:alphaModFix/>
          </a:blip>
          <a:srcRect b="0" l="0" r="0" t="0"/>
          <a:stretch/>
        </p:blipFill>
        <p:spPr>
          <a:xfrm>
            <a:off x="6521601" y="2379755"/>
            <a:ext cx="2282525" cy="1847758"/>
          </a:xfrm>
          <a:prstGeom prst="rect">
            <a:avLst/>
          </a:prstGeom>
          <a:noFill/>
          <a:ln>
            <a:noFill/>
          </a:ln>
        </p:spPr>
      </p:pic>
      <p:grpSp>
        <p:nvGrpSpPr>
          <p:cNvPr id="240" name="Google Shape;240;p11"/>
          <p:cNvGrpSpPr/>
          <p:nvPr/>
        </p:nvGrpSpPr>
        <p:grpSpPr>
          <a:xfrm>
            <a:off x="1572075" y="4469908"/>
            <a:ext cx="4511231" cy="1787853"/>
            <a:chOff x="765" y="1440"/>
            <a:chExt cx="4275" cy="1791"/>
          </a:xfrm>
        </p:grpSpPr>
        <p:pic>
          <p:nvPicPr>
            <p:cNvPr descr="61322491_4" id="241" name="Google Shape;241;p11"/>
            <p:cNvPicPr preferRelativeResize="0"/>
            <p:nvPr/>
          </p:nvPicPr>
          <p:blipFill rotWithShape="1">
            <a:blip r:embed="rId6">
              <a:alphaModFix/>
            </a:blip>
            <a:srcRect b="0" l="0" r="0" t="0"/>
            <a:stretch/>
          </p:blipFill>
          <p:spPr>
            <a:xfrm>
              <a:off x="765" y="1440"/>
              <a:ext cx="2163" cy="1791"/>
            </a:xfrm>
            <a:prstGeom prst="rect">
              <a:avLst/>
            </a:prstGeom>
            <a:noFill/>
            <a:ln>
              <a:noFill/>
            </a:ln>
          </p:spPr>
        </p:pic>
        <p:pic>
          <p:nvPicPr>
            <p:cNvPr descr="61322491_6" id="242" name="Google Shape;242;p11"/>
            <p:cNvPicPr preferRelativeResize="0"/>
            <p:nvPr/>
          </p:nvPicPr>
          <p:blipFill rotWithShape="1">
            <a:blip r:embed="rId7">
              <a:alphaModFix/>
            </a:blip>
            <a:srcRect b="0" l="0" r="0" t="0"/>
            <a:stretch/>
          </p:blipFill>
          <p:spPr>
            <a:xfrm>
              <a:off x="2877" y="1440"/>
              <a:ext cx="2163" cy="1791"/>
            </a:xfrm>
            <a:prstGeom prst="rect">
              <a:avLst/>
            </a:prstGeom>
            <a:noFill/>
            <a:ln>
              <a:noFill/>
            </a:ln>
          </p:spPr>
        </p:pic>
      </p:grpSp>
      <p:sp>
        <p:nvSpPr>
          <p:cNvPr id="243" name="Google Shape;243;p11"/>
          <p:cNvSpPr txBox="1"/>
          <p:nvPr/>
        </p:nvSpPr>
        <p:spPr>
          <a:xfrm>
            <a:off x="6329363" y="4596977"/>
            <a:ext cx="523905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Many intra-abdominal abscesses which used to require surgery can now be drained by IR via a small incision in the skin for much lower morbidity to the patient and for much less cost.</a:t>
            </a:r>
            <a:endParaRPr sz="1800">
              <a:solidFill>
                <a:schemeClr val="lt1"/>
              </a:solidFill>
              <a:latin typeface="Corbel"/>
              <a:ea typeface="Corbel"/>
              <a:cs typeface="Corbel"/>
              <a:sym typeface="Corbel"/>
            </a:endParaRPr>
          </a:p>
        </p:txBody>
      </p:sp>
      <p:pic>
        <p:nvPicPr>
          <p:cNvPr descr="Logo_CAIR_only_RGB_Inverse.png" id="244" name="Google Shape;244;p11"/>
          <p:cNvPicPr preferRelativeResize="0"/>
          <p:nvPr/>
        </p:nvPicPr>
        <p:blipFill rotWithShape="1">
          <a:blip r:embed="rId8">
            <a:alphaModFix/>
          </a:blip>
          <a:srcRect b="0" l="0" r="0" t="0"/>
          <a:stretch/>
        </p:blipFill>
        <p:spPr>
          <a:xfrm>
            <a:off x="9955429" y="279766"/>
            <a:ext cx="1619300" cy="1128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Musculoskeletal</a:t>
            </a:r>
            <a:endParaRPr/>
          </a:p>
        </p:txBody>
      </p:sp>
      <p:sp>
        <p:nvSpPr>
          <p:cNvPr id="250" name="Google Shape;250;p12"/>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Steroid injections for pain relief</a:t>
            </a:r>
            <a:endParaRPr/>
          </a:p>
        </p:txBody>
      </p:sp>
      <p:pic>
        <p:nvPicPr>
          <p:cNvPr id="251" name="Google Shape;251;p12"/>
          <p:cNvPicPr preferRelativeResize="0"/>
          <p:nvPr/>
        </p:nvPicPr>
        <p:blipFill rotWithShape="1">
          <a:blip r:embed="rId3">
            <a:alphaModFix/>
          </a:blip>
          <a:srcRect b="0" l="0" r="0" t="0"/>
          <a:stretch/>
        </p:blipFill>
        <p:spPr>
          <a:xfrm>
            <a:off x="1579298" y="2523823"/>
            <a:ext cx="2308860" cy="1729740"/>
          </a:xfrm>
          <a:prstGeom prst="rect">
            <a:avLst/>
          </a:prstGeom>
          <a:noFill/>
          <a:ln>
            <a:noFill/>
          </a:ln>
          <a:effectLst>
            <a:outerShdw blurRad="254000" rotWithShape="0" algn="ctr" dir="5400000" dist="253999">
              <a:schemeClr val="dk2">
                <a:alpha val="74901"/>
              </a:schemeClr>
            </a:outerShdw>
          </a:effectLst>
        </p:spPr>
      </p:pic>
      <p:pic>
        <p:nvPicPr>
          <p:cNvPr id="252" name="Google Shape;252;p12"/>
          <p:cNvPicPr preferRelativeResize="0"/>
          <p:nvPr/>
        </p:nvPicPr>
        <p:blipFill rotWithShape="1">
          <a:blip r:embed="rId4">
            <a:alphaModFix/>
          </a:blip>
          <a:srcRect b="0" l="0" r="0" t="0"/>
          <a:stretch/>
        </p:blipFill>
        <p:spPr>
          <a:xfrm>
            <a:off x="4187944" y="2523823"/>
            <a:ext cx="2308860" cy="1729740"/>
          </a:xfrm>
          <a:prstGeom prst="rect">
            <a:avLst/>
          </a:prstGeom>
          <a:noFill/>
          <a:ln>
            <a:noFill/>
          </a:ln>
          <a:effectLst>
            <a:outerShdw blurRad="254000" rotWithShape="0" algn="ctr" dir="5400000" dist="253999">
              <a:schemeClr val="dk2">
                <a:alpha val="74901"/>
              </a:schemeClr>
            </a:outerShdw>
          </a:effectLst>
        </p:spPr>
      </p:pic>
      <p:pic>
        <p:nvPicPr>
          <p:cNvPr id="253" name="Google Shape;253;p12"/>
          <p:cNvPicPr preferRelativeResize="0"/>
          <p:nvPr/>
        </p:nvPicPr>
        <p:blipFill rotWithShape="1">
          <a:blip r:embed="rId5">
            <a:alphaModFix/>
          </a:blip>
          <a:srcRect b="0" l="0" r="0" t="0"/>
          <a:stretch/>
        </p:blipFill>
        <p:spPr>
          <a:xfrm>
            <a:off x="4187944" y="4388500"/>
            <a:ext cx="2308860" cy="1729740"/>
          </a:xfrm>
          <a:prstGeom prst="rect">
            <a:avLst/>
          </a:prstGeom>
          <a:noFill/>
          <a:ln>
            <a:noFill/>
          </a:ln>
          <a:effectLst>
            <a:outerShdw blurRad="254000" rotWithShape="0" algn="ctr" dir="5400000" dist="253999">
              <a:schemeClr val="dk2">
                <a:alpha val="74901"/>
              </a:schemeClr>
            </a:outerShdw>
          </a:effectLst>
        </p:spPr>
      </p:pic>
      <p:pic>
        <p:nvPicPr>
          <p:cNvPr id="254" name="Google Shape;254;p12"/>
          <p:cNvPicPr preferRelativeResize="0"/>
          <p:nvPr/>
        </p:nvPicPr>
        <p:blipFill rotWithShape="1">
          <a:blip r:embed="rId6">
            <a:alphaModFix/>
          </a:blip>
          <a:srcRect b="0" l="0" r="0" t="0"/>
          <a:stretch/>
        </p:blipFill>
        <p:spPr>
          <a:xfrm>
            <a:off x="1579298" y="4317617"/>
            <a:ext cx="2308860" cy="1729740"/>
          </a:xfrm>
          <a:prstGeom prst="rect">
            <a:avLst/>
          </a:prstGeom>
          <a:noFill/>
          <a:ln>
            <a:noFill/>
          </a:ln>
          <a:effectLst>
            <a:outerShdw blurRad="254000" rotWithShape="0" algn="ctr" dir="5400000" dist="253999">
              <a:schemeClr val="dk2">
                <a:alpha val="74901"/>
              </a:schemeClr>
            </a:outerShdw>
          </a:effectLst>
        </p:spPr>
      </p:pic>
      <p:sp>
        <p:nvSpPr>
          <p:cNvPr id="255" name="Google Shape;255;p12"/>
          <p:cNvSpPr txBox="1"/>
          <p:nvPr/>
        </p:nvSpPr>
        <p:spPr>
          <a:xfrm>
            <a:off x="6974425" y="2884550"/>
            <a:ext cx="3780262"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Various joints in the body can develop arthritis and pain. These joints can be injected with steroids to reduce inflammation and give patient relief for up to 6 months or sometimes longer.</a:t>
            </a:r>
            <a:endParaRPr sz="1800">
              <a:solidFill>
                <a:schemeClr val="lt1"/>
              </a:solidFill>
              <a:latin typeface="Corbel"/>
              <a:ea typeface="Corbel"/>
              <a:cs typeface="Corbel"/>
              <a:sym typeface="Corbel"/>
            </a:endParaRPr>
          </a:p>
        </p:txBody>
      </p:sp>
      <p:pic>
        <p:nvPicPr>
          <p:cNvPr descr="Logo_CAIR_only_RGB_Inverse.png" id="256" name="Google Shape;256;p12"/>
          <p:cNvPicPr preferRelativeResize="0"/>
          <p:nvPr/>
        </p:nvPicPr>
        <p:blipFill rotWithShape="1">
          <a:blip r:embed="rId7">
            <a:alphaModFix/>
          </a:blip>
          <a:srcRect b="0" l="0" r="0" t="0"/>
          <a:stretch/>
        </p:blipFill>
        <p:spPr>
          <a:xfrm>
            <a:off x="9955429" y="279766"/>
            <a:ext cx="1619300" cy="1128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Neurointerventional</a:t>
            </a:r>
            <a:endParaRPr/>
          </a:p>
        </p:txBody>
      </p:sp>
      <p:sp>
        <p:nvSpPr>
          <p:cNvPr id="262" name="Google Shape;262;p13"/>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Basilar artery occlusion treated with angioplasty and stenting</a:t>
            </a:r>
            <a:endParaRPr/>
          </a:p>
        </p:txBody>
      </p:sp>
      <p:pic>
        <p:nvPicPr>
          <p:cNvPr descr="Figure 2" id="263" name="Google Shape;263;p13"/>
          <p:cNvPicPr preferRelativeResize="0"/>
          <p:nvPr/>
        </p:nvPicPr>
        <p:blipFill rotWithShape="1">
          <a:blip r:embed="rId3">
            <a:alphaModFix/>
          </a:blip>
          <a:srcRect b="0" l="0" r="0" t="0"/>
          <a:stretch/>
        </p:blipFill>
        <p:spPr>
          <a:xfrm>
            <a:off x="1454777" y="2356680"/>
            <a:ext cx="5327307" cy="3653012"/>
          </a:xfrm>
          <a:prstGeom prst="rect">
            <a:avLst/>
          </a:prstGeom>
          <a:noFill/>
          <a:ln>
            <a:noFill/>
          </a:ln>
        </p:spPr>
      </p:pic>
      <p:sp>
        <p:nvSpPr>
          <p:cNvPr id="264" name="Google Shape;264;p13"/>
          <p:cNvSpPr/>
          <p:nvPr/>
        </p:nvSpPr>
        <p:spPr>
          <a:xfrm>
            <a:off x="1919884" y="6244432"/>
            <a:ext cx="473834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400">
                <a:solidFill>
                  <a:schemeClr val="lt1"/>
                </a:solidFill>
                <a:latin typeface="Corbel"/>
                <a:ea typeface="Corbel"/>
                <a:cs typeface="Corbel"/>
                <a:sym typeface="Corbel"/>
              </a:rPr>
              <a:t>http://www.cyberounds.com/cmecontent/art141.html?pf=yes</a:t>
            </a:r>
            <a:endParaRPr/>
          </a:p>
        </p:txBody>
      </p:sp>
      <p:sp>
        <p:nvSpPr>
          <p:cNvPr id="265" name="Google Shape;265;p13"/>
          <p:cNvSpPr txBox="1"/>
          <p:nvPr/>
        </p:nvSpPr>
        <p:spPr>
          <a:xfrm>
            <a:off x="7028614" y="3262630"/>
            <a:ext cx="474845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This patient developed complete occlusion of the basilar artery, resulting in severe neurologic deficits. This occlusion was opened up with balloon and stents, and the patient regained much of his original function.</a:t>
            </a:r>
            <a:endParaRPr sz="1800">
              <a:solidFill>
                <a:schemeClr val="lt1"/>
              </a:solidFill>
              <a:latin typeface="Corbel"/>
              <a:ea typeface="Corbel"/>
              <a:cs typeface="Corbel"/>
              <a:sym typeface="Corbel"/>
            </a:endParaRPr>
          </a:p>
        </p:txBody>
      </p:sp>
      <p:pic>
        <p:nvPicPr>
          <p:cNvPr descr="Logo_CAIR_only_RGB_Inverse.png" id="266" name="Google Shape;266;p13"/>
          <p:cNvPicPr preferRelativeResize="0"/>
          <p:nvPr/>
        </p:nvPicPr>
        <p:blipFill rotWithShape="1">
          <a:blip r:embed="rId4">
            <a:alphaModFix/>
          </a:blip>
          <a:srcRect b="0" l="0" r="0" t="0"/>
          <a:stretch/>
        </p:blipFill>
        <p:spPr>
          <a:xfrm>
            <a:off x="9955429" y="279766"/>
            <a:ext cx="1619300" cy="1128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Is IR the right career for me?</a:t>
            </a:r>
            <a:endParaRPr/>
          </a:p>
        </p:txBody>
      </p:sp>
      <p:sp>
        <p:nvSpPr>
          <p:cNvPr id="272" name="Google Shape;272;p14"/>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rgbClr val="EDEDED"/>
              </a:buClr>
              <a:buSzPct val="100000"/>
              <a:buChar char="•"/>
            </a:pPr>
            <a:r>
              <a:rPr lang="en-CA"/>
              <a:t>Desire to treat patients and improve morbidity/mortality</a:t>
            </a:r>
            <a:endParaRPr/>
          </a:p>
          <a:p>
            <a:pPr indent="-228600" lvl="0" marL="228600" rtl="0" algn="l">
              <a:lnSpc>
                <a:spcPct val="90000"/>
              </a:lnSpc>
              <a:spcBef>
                <a:spcPts val="1000"/>
              </a:spcBef>
              <a:spcAft>
                <a:spcPts val="0"/>
              </a:spcAft>
              <a:buClr>
                <a:srgbClr val="EDEDED"/>
              </a:buClr>
              <a:buSzPct val="100000"/>
              <a:buChar char="•"/>
            </a:pPr>
            <a:r>
              <a:rPr lang="en-CA"/>
              <a:t>Prefers performing minimally invasive treatments instead of major surgeries</a:t>
            </a:r>
            <a:endParaRPr/>
          </a:p>
          <a:p>
            <a:pPr indent="-228600" lvl="0" marL="228600" rtl="0" algn="l">
              <a:lnSpc>
                <a:spcPct val="90000"/>
              </a:lnSpc>
              <a:spcBef>
                <a:spcPts val="1000"/>
              </a:spcBef>
              <a:spcAft>
                <a:spcPts val="0"/>
              </a:spcAft>
              <a:buClr>
                <a:srgbClr val="EDEDED"/>
              </a:buClr>
              <a:buSzPct val="100000"/>
              <a:buChar char="•"/>
            </a:pPr>
            <a:r>
              <a:rPr lang="en-CA"/>
              <a:t>Strong empathy for patients and interest in patient care</a:t>
            </a:r>
            <a:endParaRPr/>
          </a:p>
          <a:p>
            <a:pPr indent="-228600" lvl="0" marL="228600" rtl="0" algn="l">
              <a:lnSpc>
                <a:spcPct val="90000"/>
              </a:lnSpc>
              <a:spcBef>
                <a:spcPts val="1000"/>
              </a:spcBef>
              <a:spcAft>
                <a:spcPts val="0"/>
              </a:spcAft>
              <a:buClr>
                <a:srgbClr val="EDEDED"/>
              </a:buClr>
              <a:buSzPct val="100000"/>
              <a:buChar char="•"/>
            </a:pPr>
            <a:r>
              <a:rPr lang="en-CA"/>
              <a:t>A team player who enjoys working in a multidisciplinary setting</a:t>
            </a:r>
            <a:endParaRPr/>
          </a:p>
          <a:p>
            <a:pPr indent="-228600" lvl="0" marL="228600" rtl="0" algn="l">
              <a:lnSpc>
                <a:spcPct val="90000"/>
              </a:lnSpc>
              <a:spcBef>
                <a:spcPts val="1000"/>
              </a:spcBef>
              <a:spcAft>
                <a:spcPts val="0"/>
              </a:spcAft>
              <a:buClr>
                <a:srgbClr val="EDEDED"/>
              </a:buClr>
              <a:buSzPct val="100000"/>
              <a:buChar char="•"/>
            </a:pPr>
            <a:r>
              <a:rPr lang="en-CA"/>
              <a:t>Interest in creative problem-solving and “thinking on the fly”</a:t>
            </a:r>
            <a:endParaRPr/>
          </a:p>
          <a:p>
            <a:pPr indent="-228600" lvl="0" marL="228600" rtl="0" algn="l">
              <a:lnSpc>
                <a:spcPct val="90000"/>
              </a:lnSpc>
              <a:spcBef>
                <a:spcPts val="1000"/>
              </a:spcBef>
              <a:spcAft>
                <a:spcPts val="0"/>
              </a:spcAft>
              <a:buClr>
                <a:srgbClr val="EDEDED"/>
              </a:buClr>
              <a:buSzPct val="100000"/>
              <a:buChar char="•"/>
            </a:pPr>
            <a:r>
              <a:rPr lang="en-CA"/>
              <a:t>Preferably also enjoys diagnostic radiology and “solving puzzles” with imaging</a:t>
            </a:r>
            <a:endParaRPr/>
          </a:p>
          <a:p>
            <a:pPr indent="-228600" lvl="0" marL="228600" rtl="0" algn="l">
              <a:lnSpc>
                <a:spcPct val="90000"/>
              </a:lnSpc>
              <a:spcBef>
                <a:spcPts val="1000"/>
              </a:spcBef>
              <a:spcAft>
                <a:spcPts val="0"/>
              </a:spcAft>
              <a:buClr>
                <a:srgbClr val="EDEDED"/>
              </a:buClr>
              <a:buSzPct val="100000"/>
              <a:buChar char="•"/>
            </a:pPr>
            <a:r>
              <a:rPr lang="en-CA"/>
              <a:t>Not afraid of longer work hours than diagnostic radiology, but lifestyle is usually still better than surgery</a:t>
            </a:r>
            <a:endParaRPr/>
          </a:p>
          <a:p>
            <a:pPr indent="-64135" lvl="0" marL="228600" rtl="0" algn="l">
              <a:lnSpc>
                <a:spcPct val="90000"/>
              </a:lnSpc>
              <a:spcBef>
                <a:spcPts val="1000"/>
              </a:spcBef>
              <a:spcAft>
                <a:spcPts val="0"/>
              </a:spcAft>
              <a:buClr>
                <a:srgbClr val="EDEDED"/>
              </a:buClr>
              <a:buSzPct val="100000"/>
              <a:buNone/>
            </a:pPr>
            <a:r>
              <a:t/>
            </a:r>
            <a:endParaRPr/>
          </a:p>
          <a:p>
            <a:pPr indent="-64135" lvl="0" marL="228600" rtl="0" algn="l">
              <a:lnSpc>
                <a:spcPct val="90000"/>
              </a:lnSpc>
              <a:spcBef>
                <a:spcPts val="1000"/>
              </a:spcBef>
              <a:spcAft>
                <a:spcPts val="0"/>
              </a:spcAft>
              <a:buClr>
                <a:srgbClr val="EDEDED"/>
              </a:buClr>
              <a:buSzPct val="100000"/>
              <a:buNone/>
            </a:pPr>
            <a:r>
              <a:t/>
            </a:r>
            <a:endParaRPr/>
          </a:p>
          <a:p>
            <a:pPr indent="-64135" lvl="0" marL="228600" rtl="0" algn="l">
              <a:lnSpc>
                <a:spcPct val="90000"/>
              </a:lnSpc>
              <a:spcBef>
                <a:spcPts val="1000"/>
              </a:spcBef>
              <a:spcAft>
                <a:spcPts val="0"/>
              </a:spcAft>
              <a:buClr>
                <a:srgbClr val="EDEDED"/>
              </a:buClr>
              <a:buSzPct val="100000"/>
              <a:buNone/>
            </a:pPr>
            <a:r>
              <a:t/>
            </a:r>
            <a:endParaRPr/>
          </a:p>
          <a:p>
            <a:pPr indent="-64135" lvl="0" marL="228600" rtl="0" algn="l">
              <a:lnSpc>
                <a:spcPct val="90000"/>
              </a:lnSpc>
              <a:spcBef>
                <a:spcPts val="1000"/>
              </a:spcBef>
              <a:spcAft>
                <a:spcPts val="0"/>
              </a:spcAft>
              <a:buClr>
                <a:srgbClr val="EDEDED"/>
              </a:buClr>
              <a:buSzPct val="100000"/>
              <a:buNone/>
            </a:pPr>
            <a:r>
              <a:t/>
            </a:r>
            <a:endParaRPr/>
          </a:p>
          <a:p>
            <a:pPr indent="-64135" lvl="0" marL="228600" rtl="0" algn="l">
              <a:lnSpc>
                <a:spcPct val="90000"/>
              </a:lnSpc>
              <a:spcBef>
                <a:spcPts val="1000"/>
              </a:spcBef>
              <a:spcAft>
                <a:spcPts val="0"/>
              </a:spcAft>
              <a:buClr>
                <a:srgbClr val="EDEDED"/>
              </a:buClr>
              <a:buSzPct val="100000"/>
              <a:buNone/>
            </a:pPr>
            <a:r>
              <a:t/>
            </a:r>
            <a:endParaRPr/>
          </a:p>
          <a:p>
            <a:pPr indent="-64135" lvl="0" marL="228600" rtl="0" algn="l">
              <a:lnSpc>
                <a:spcPct val="90000"/>
              </a:lnSpc>
              <a:spcBef>
                <a:spcPts val="1000"/>
              </a:spcBef>
              <a:spcAft>
                <a:spcPts val="0"/>
              </a:spcAft>
              <a:buClr>
                <a:srgbClr val="EDEDED"/>
              </a:buClr>
              <a:buSzPct val="100000"/>
              <a:buNone/>
            </a:pPr>
            <a:r>
              <a:t/>
            </a:r>
            <a:endParaRPr/>
          </a:p>
          <a:p>
            <a:pPr indent="-64135" lvl="0" marL="228600" rtl="0" algn="l">
              <a:lnSpc>
                <a:spcPct val="90000"/>
              </a:lnSpc>
              <a:spcBef>
                <a:spcPts val="1000"/>
              </a:spcBef>
              <a:spcAft>
                <a:spcPts val="0"/>
              </a:spcAft>
              <a:buClr>
                <a:srgbClr val="EDEDED"/>
              </a:buClr>
              <a:buSzPct val="100000"/>
              <a:buNone/>
            </a:pPr>
            <a:r>
              <a:t/>
            </a:r>
            <a:endParaRPr/>
          </a:p>
          <a:p>
            <a:pPr indent="-64135" lvl="0" marL="228600" rtl="0" algn="l">
              <a:lnSpc>
                <a:spcPct val="90000"/>
              </a:lnSpc>
              <a:spcBef>
                <a:spcPts val="1000"/>
              </a:spcBef>
              <a:spcAft>
                <a:spcPts val="0"/>
              </a:spcAft>
              <a:buClr>
                <a:srgbClr val="EDEDED"/>
              </a:buClr>
              <a:buSzPct val="100000"/>
              <a:buNone/>
            </a:pPr>
            <a:r>
              <a:t/>
            </a:r>
            <a:endParaRPr/>
          </a:p>
        </p:txBody>
      </p:sp>
      <p:pic>
        <p:nvPicPr>
          <p:cNvPr descr="Logo_CAIR_only_RGB_Inverse.png" id="273" name="Google Shape;273;p14"/>
          <p:cNvPicPr preferRelativeResize="0"/>
          <p:nvPr/>
        </p:nvPicPr>
        <p:blipFill rotWithShape="1">
          <a:blip r:embed="rId3">
            <a:alphaModFix/>
          </a:blip>
          <a:srcRect b="0" l="0" r="0" t="0"/>
          <a:stretch/>
        </p:blipFill>
        <p:spPr>
          <a:xfrm>
            <a:off x="9955429" y="279766"/>
            <a:ext cx="1619300" cy="11282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EDEDED"/>
              </a:buClr>
              <a:buSzPct val="100000"/>
              <a:buFont typeface="Corbel"/>
              <a:buNone/>
            </a:pPr>
            <a:r>
              <a:rPr lang="en-CA"/>
              <a:t>How do I become an interventional radiologist?</a:t>
            </a:r>
            <a:endParaRPr/>
          </a:p>
        </p:txBody>
      </p:sp>
      <p:sp>
        <p:nvSpPr>
          <p:cNvPr id="279" name="Google Shape;279;p15"/>
          <p:cNvSpPr txBox="1"/>
          <p:nvPr>
            <p:ph idx="1" type="body"/>
          </p:nvPr>
        </p:nvSpPr>
        <p:spPr>
          <a:xfrm>
            <a:off x="1120000" y="1973906"/>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Current training pathway:</a:t>
            </a:r>
            <a:endParaRPr/>
          </a:p>
          <a:p>
            <a:pPr indent="-228600" lvl="1" marL="685800" rtl="0" algn="l">
              <a:lnSpc>
                <a:spcPct val="90000"/>
              </a:lnSpc>
              <a:spcBef>
                <a:spcPts val="500"/>
              </a:spcBef>
              <a:spcAft>
                <a:spcPts val="0"/>
              </a:spcAft>
              <a:buClr>
                <a:srgbClr val="EDEDED"/>
              </a:buClr>
              <a:buSzPts val="2400"/>
              <a:buChar char="•"/>
            </a:pPr>
            <a:r>
              <a:rPr lang="en-CA"/>
              <a:t>Diagnostic Radiology Residency (5 years)</a:t>
            </a:r>
            <a:endParaRPr/>
          </a:p>
          <a:p>
            <a:pPr indent="-228600" lvl="1" marL="685800" rtl="0" algn="l">
              <a:lnSpc>
                <a:spcPct val="90000"/>
              </a:lnSpc>
              <a:spcBef>
                <a:spcPts val="500"/>
              </a:spcBef>
              <a:spcAft>
                <a:spcPts val="0"/>
              </a:spcAft>
              <a:buClr>
                <a:srgbClr val="EDEDED"/>
              </a:buClr>
              <a:buSzPts val="2400"/>
              <a:buChar char="•"/>
            </a:pPr>
            <a:r>
              <a:rPr lang="en-CA"/>
              <a:t>IR Fellowship (1 year)</a:t>
            </a:r>
            <a:endParaRPr/>
          </a:p>
          <a:p>
            <a:pPr indent="-228600" lvl="0" marL="228600" rtl="0" algn="l">
              <a:lnSpc>
                <a:spcPct val="90000"/>
              </a:lnSpc>
              <a:spcBef>
                <a:spcPts val="1000"/>
              </a:spcBef>
              <a:spcAft>
                <a:spcPts val="0"/>
              </a:spcAft>
              <a:buClr>
                <a:srgbClr val="EDEDED"/>
              </a:buClr>
              <a:buSzPts val="2800"/>
              <a:buChar char="•"/>
            </a:pPr>
            <a:r>
              <a:rPr lang="en-CA"/>
              <a:t>Training pathway will be changing soon:</a:t>
            </a:r>
            <a:endParaRPr/>
          </a:p>
          <a:p>
            <a:pPr indent="-228600" lvl="1" marL="685800" rtl="0" algn="l">
              <a:lnSpc>
                <a:spcPct val="90000"/>
              </a:lnSpc>
              <a:spcBef>
                <a:spcPts val="500"/>
              </a:spcBef>
              <a:spcAft>
                <a:spcPts val="0"/>
              </a:spcAft>
              <a:buClr>
                <a:srgbClr val="EDEDED"/>
              </a:buClr>
              <a:buSzPts val="2400"/>
              <a:buChar char="•"/>
            </a:pPr>
            <a:r>
              <a:rPr lang="en-CA"/>
              <a:t>In the near future, the training pathway will involve increasing the duration of IR training to 1.5 years, and reducing the time spent in DR to 4.5 years), allowing for more training in clinical skills and IR related imaging. Total length of time will stay the same (6 years).</a:t>
            </a:r>
            <a:endParaRPr/>
          </a:p>
          <a:p>
            <a:pPr indent="-228600" lvl="1" marL="685800" rtl="0" algn="l">
              <a:lnSpc>
                <a:spcPct val="90000"/>
              </a:lnSpc>
              <a:spcBef>
                <a:spcPts val="500"/>
              </a:spcBef>
              <a:spcAft>
                <a:spcPts val="0"/>
              </a:spcAft>
              <a:buClr>
                <a:srgbClr val="EDEDED"/>
              </a:buClr>
              <a:buSzPts val="2400"/>
              <a:buChar char="•"/>
            </a:pPr>
            <a:r>
              <a:rPr lang="en-CA"/>
              <a:t>In the more distant future, IR may become its own specialty and have its own residency program</a:t>
            </a:r>
            <a:endParaRPr/>
          </a:p>
          <a:p>
            <a:pPr indent="-76200" lvl="1" marL="685800" rtl="0" algn="l">
              <a:lnSpc>
                <a:spcPct val="90000"/>
              </a:lnSpc>
              <a:spcBef>
                <a:spcPts val="500"/>
              </a:spcBef>
              <a:spcAft>
                <a:spcPts val="0"/>
              </a:spcAft>
              <a:buClr>
                <a:srgbClr val="EDEDED"/>
              </a:buClr>
              <a:buSzPts val="2400"/>
              <a:buNone/>
            </a:pPr>
            <a:r>
              <a:t/>
            </a:r>
            <a:endParaRPr/>
          </a:p>
        </p:txBody>
      </p:sp>
      <p:pic>
        <p:nvPicPr>
          <p:cNvPr descr="Logo_CAIR_only_RGB_Inverse.png" id="280" name="Google Shape;280;p15"/>
          <p:cNvPicPr preferRelativeResize="0"/>
          <p:nvPr/>
        </p:nvPicPr>
        <p:blipFill rotWithShape="1">
          <a:blip r:embed="rId3">
            <a:alphaModFix/>
          </a:blip>
          <a:srcRect b="0" l="0" r="0" t="0"/>
          <a:stretch/>
        </p:blipFill>
        <p:spPr>
          <a:xfrm>
            <a:off x="10044441" y="5547681"/>
            <a:ext cx="1619300" cy="11282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I’m curious…what now?</a:t>
            </a:r>
            <a:endParaRPr/>
          </a:p>
        </p:txBody>
      </p:sp>
      <p:sp>
        <p:nvSpPr>
          <p:cNvPr id="286" name="Google Shape;286;p16"/>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GET INVOLVED!</a:t>
            </a:r>
            <a:endParaRPr/>
          </a:p>
          <a:p>
            <a:pPr indent="-228600" lvl="0" marL="228600" rtl="0" algn="l">
              <a:lnSpc>
                <a:spcPct val="90000"/>
              </a:lnSpc>
              <a:spcBef>
                <a:spcPts val="1000"/>
              </a:spcBef>
              <a:spcAft>
                <a:spcPts val="0"/>
              </a:spcAft>
              <a:buClr>
                <a:srgbClr val="EDEDED"/>
              </a:buClr>
              <a:buSzPts val="2800"/>
              <a:buChar char="•"/>
            </a:pPr>
            <a:r>
              <a:rPr lang="en-CA"/>
              <a:t>All trainees:</a:t>
            </a:r>
            <a:endParaRPr/>
          </a:p>
          <a:p>
            <a:pPr indent="-228600" lvl="1" marL="685800" rtl="0" algn="l">
              <a:lnSpc>
                <a:spcPct val="90000"/>
              </a:lnSpc>
              <a:spcBef>
                <a:spcPts val="500"/>
              </a:spcBef>
              <a:spcAft>
                <a:spcPts val="0"/>
              </a:spcAft>
              <a:buClr>
                <a:srgbClr val="EDEDED"/>
              </a:buClr>
              <a:buSzPts val="2400"/>
              <a:buChar char="•"/>
            </a:pPr>
            <a:r>
              <a:rPr lang="en-CA"/>
              <a:t>Find a mentor</a:t>
            </a:r>
            <a:endParaRPr/>
          </a:p>
          <a:p>
            <a:pPr indent="-228600" lvl="1" marL="685800" rtl="0" algn="l">
              <a:lnSpc>
                <a:spcPct val="90000"/>
              </a:lnSpc>
              <a:spcBef>
                <a:spcPts val="500"/>
              </a:spcBef>
              <a:spcAft>
                <a:spcPts val="0"/>
              </a:spcAft>
              <a:buClr>
                <a:srgbClr val="EDEDED"/>
              </a:buClr>
              <a:buSzPts val="2400"/>
              <a:buChar char="•"/>
            </a:pPr>
            <a:r>
              <a:rPr lang="en-CA"/>
              <a:t>Do research in IR</a:t>
            </a:r>
            <a:endParaRPr/>
          </a:p>
          <a:p>
            <a:pPr indent="-228600" lvl="0" marL="228600" rtl="0" algn="l">
              <a:lnSpc>
                <a:spcPct val="90000"/>
              </a:lnSpc>
              <a:spcBef>
                <a:spcPts val="1000"/>
              </a:spcBef>
              <a:spcAft>
                <a:spcPts val="0"/>
              </a:spcAft>
              <a:buClr>
                <a:srgbClr val="EDEDED"/>
              </a:buClr>
              <a:buSzPts val="2800"/>
              <a:buChar char="•"/>
            </a:pPr>
            <a:r>
              <a:rPr lang="en-CA"/>
              <a:t>Medical student:</a:t>
            </a:r>
            <a:endParaRPr/>
          </a:p>
          <a:p>
            <a:pPr indent="-228600" lvl="1" marL="685800" rtl="0" algn="l">
              <a:lnSpc>
                <a:spcPct val="90000"/>
              </a:lnSpc>
              <a:spcBef>
                <a:spcPts val="500"/>
              </a:spcBef>
              <a:spcAft>
                <a:spcPts val="0"/>
              </a:spcAft>
              <a:buClr>
                <a:srgbClr val="EDEDED"/>
              </a:buClr>
              <a:buSzPts val="2400"/>
              <a:buChar char="•"/>
            </a:pPr>
            <a:r>
              <a:rPr lang="en-CA"/>
              <a:t>Electives in Diagnostic Radiology, Interventional Radiology</a:t>
            </a:r>
            <a:endParaRPr/>
          </a:p>
          <a:p>
            <a:pPr indent="-228600" lvl="1" marL="685800" rtl="0" algn="l">
              <a:lnSpc>
                <a:spcPct val="90000"/>
              </a:lnSpc>
              <a:spcBef>
                <a:spcPts val="500"/>
              </a:spcBef>
              <a:spcAft>
                <a:spcPts val="0"/>
              </a:spcAft>
              <a:buClr>
                <a:srgbClr val="EDEDED"/>
              </a:buClr>
              <a:buSzPts val="2400"/>
              <a:buChar char="•"/>
            </a:pPr>
            <a:r>
              <a:rPr lang="en-CA"/>
              <a:t>Shadow an interventional radiologist</a:t>
            </a:r>
            <a:endParaRPr/>
          </a:p>
          <a:p>
            <a:pPr indent="-228600" lvl="0" marL="228600" rtl="0" algn="l">
              <a:lnSpc>
                <a:spcPct val="90000"/>
              </a:lnSpc>
              <a:spcBef>
                <a:spcPts val="1000"/>
              </a:spcBef>
              <a:spcAft>
                <a:spcPts val="0"/>
              </a:spcAft>
              <a:buClr>
                <a:srgbClr val="EDEDED"/>
              </a:buClr>
              <a:buSzPts val="2800"/>
              <a:buChar char="•"/>
            </a:pPr>
            <a:r>
              <a:rPr lang="en-CA"/>
              <a:t>Resident:</a:t>
            </a:r>
            <a:endParaRPr/>
          </a:p>
          <a:p>
            <a:pPr indent="-228600" lvl="1" marL="685800" rtl="0" algn="l">
              <a:lnSpc>
                <a:spcPct val="90000"/>
              </a:lnSpc>
              <a:spcBef>
                <a:spcPts val="500"/>
              </a:spcBef>
              <a:spcAft>
                <a:spcPts val="0"/>
              </a:spcAft>
              <a:buClr>
                <a:srgbClr val="EDEDED"/>
              </a:buClr>
              <a:buSzPts val="2400"/>
              <a:buChar char="•"/>
            </a:pPr>
            <a:r>
              <a:rPr lang="en-CA"/>
              <a:t>Core IR rotations + elective IR rotations</a:t>
            </a:r>
            <a:endParaRPr/>
          </a:p>
          <a:p>
            <a:pPr indent="-50800" lvl="0" marL="228600" rtl="0" algn="l">
              <a:lnSpc>
                <a:spcPct val="90000"/>
              </a:lnSpc>
              <a:spcBef>
                <a:spcPts val="1000"/>
              </a:spcBef>
              <a:spcAft>
                <a:spcPts val="0"/>
              </a:spcAft>
              <a:buClr>
                <a:srgbClr val="EDEDED"/>
              </a:buClr>
              <a:buSzPts val="2800"/>
              <a:buNone/>
            </a:pPr>
            <a:r>
              <a:t/>
            </a:r>
            <a:endParaRPr/>
          </a:p>
        </p:txBody>
      </p:sp>
      <p:pic>
        <p:nvPicPr>
          <p:cNvPr descr="Logo_CAIR_only_RGB_Inverse.png" id="287" name="Google Shape;287;p16"/>
          <p:cNvPicPr preferRelativeResize="0"/>
          <p:nvPr/>
        </p:nvPicPr>
        <p:blipFill rotWithShape="1">
          <a:blip r:embed="rId3">
            <a:alphaModFix/>
          </a:blip>
          <a:srcRect b="0" l="0" r="0" t="0"/>
          <a:stretch/>
        </p:blipFill>
        <p:spPr>
          <a:xfrm>
            <a:off x="10044441" y="5547681"/>
            <a:ext cx="1619300" cy="1128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Get connected</a:t>
            </a:r>
            <a:endParaRPr/>
          </a:p>
        </p:txBody>
      </p:sp>
      <p:sp>
        <p:nvSpPr>
          <p:cNvPr id="293" name="Google Shape;293;p17"/>
          <p:cNvSpPr txBox="1"/>
          <p:nvPr>
            <p:ph idx="1" type="body"/>
          </p:nvPr>
        </p:nvSpPr>
        <p:spPr>
          <a:xfrm>
            <a:off x="1119999" y="1825625"/>
            <a:ext cx="10443519"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Websites:</a:t>
            </a:r>
            <a:endParaRPr/>
          </a:p>
          <a:p>
            <a:pPr indent="-228600" lvl="1" marL="685800" rtl="0" algn="l">
              <a:lnSpc>
                <a:spcPct val="90000"/>
              </a:lnSpc>
              <a:spcBef>
                <a:spcPts val="500"/>
              </a:spcBef>
              <a:spcAft>
                <a:spcPts val="0"/>
              </a:spcAft>
              <a:buClr>
                <a:srgbClr val="EDEDED"/>
              </a:buClr>
              <a:buSzPts val="2400"/>
              <a:buChar char="•"/>
            </a:pPr>
            <a:r>
              <a:rPr lang="en-CA"/>
              <a:t>Canadian Association for Interventional Radiology (CAIR) – </a:t>
            </a:r>
            <a:r>
              <a:rPr lang="en-CA" u="sng">
                <a:solidFill>
                  <a:schemeClr val="hlink"/>
                </a:solidFill>
                <a:hlinkClick r:id="rId3"/>
              </a:rPr>
              <a:t>www.cairweb.ca</a:t>
            </a:r>
            <a:r>
              <a:rPr lang="en-CA"/>
              <a:t> </a:t>
            </a:r>
            <a:endParaRPr/>
          </a:p>
          <a:p>
            <a:pPr indent="-228600" lvl="1" marL="685800" rtl="0" algn="l">
              <a:lnSpc>
                <a:spcPct val="90000"/>
              </a:lnSpc>
              <a:spcBef>
                <a:spcPts val="500"/>
              </a:spcBef>
              <a:spcAft>
                <a:spcPts val="0"/>
              </a:spcAft>
              <a:buClr>
                <a:srgbClr val="EDEDED"/>
              </a:buClr>
              <a:buSzPts val="2400"/>
              <a:buChar char="•"/>
            </a:pPr>
            <a:r>
              <a:rPr lang="en-CA"/>
              <a:t>Society of Interventional Radiology (SIR) - </a:t>
            </a:r>
            <a:r>
              <a:rPr lang="en-CA" u="sng">
                <a:solidFill>
                  <a:schemeClr val="hlink"/>
                </a:solidFill>
                <a:hlinkClick r:id="rId4"/>
              </a:rPr>
              <a:t>www.sirweb.org</a:t>
            </a:r>
            <a:r>
              <a:rPr lang="en-CA"/>
              <a:t> </a:t>
            </a:r>
            <a:endParaRPr/>
          </a:p>
          <a:p>
            <a:pPr indent="-228600" lvl="0" marL="228600" rtl="0" algn="l">
              <a:lnSpc>
                <a:spcPct val="90000"/>
              </a:lnSpc>
              <a:spcBef>
                <a:spcPts val="1000"/>
              </a:spcBef>
              <a:spcAft>
                <a:spcPts val="0"/>
              </a:spcAft>
              <a:buClr>
                <a:srgbClr val="EDEDED"/>
              </a:buClr>
              <a:buSzPts val="2800"/>
              <a:buChar char="•"/>
            </a:pPr>
            <a:r>
              <a:rPr lang="en-CA"/>
              <a:t>CAIR Annual Meeting</a:t>
            </a:r>
            <a:endParaRPr/>
          </a:p>
          <a:p>
            <a:pPr indent="-228600" lvl="1" marL="685800" rtl="0" algn="l">
              <a:lnSpc>
                <a:spcPct val="90000"/>
              </a:lnSpc>
              <a:spcBef>
                <a:spcPts val="500"/>
              </a:spcBef>
              <a:spcAft>
                <a:spcPts val="0"/>
              </a:spcAft>
              <a:buClr>
                <a:srgbClr val="EDEDED"/>
              </a:buClr>
              <a:buSzPts val="2400"/>
              <a:buChar char="•"/>
            </a:pPr>
            <a:r>
              <a:rPr lang="en-CA"/>
              <a:t>Medical students welcome, free registration!</a:t>
            </a:r>
            <a:endParaRPr/>
          </a:p>
          <a:p>
            <a:pPr indent="-228600" lvl="1" marL="685800" rtl="0" algn="l">
              <a:lnSpc>
                <a:spcPct val="90000"/>
              </a:lnSpc>
              <a:spcBef>
                <a:spcPts val="500"/>
              </a:spcBef>
              <a:spcAft>
                <a:spcPts val="0"/>
              </a:spcAft>
              <a:buClr>
                <a:srgbClr val="EDEDED"/>
              </a:buClr>
              <a:buSzPts val="2400"/>
              <a:buChar char="•"/>
            </a:pPr>
            <a:r>
              <a:rPr lang="en-CA"/>
              <a:t>Fellows Day, guest lectures, hands-on demonstrations</a:t>
            </a:r>
            <a:endParaRPr/>
          </a:p>
          <a:p>
            <a:pPr indent="-228600" lvl="0" marL="228600" rtl="0" algn="l">
              <a:lnSpc>
                <a:spcPct val="90000"/>
              </a:lnSpc>
              <a:spcBef>
                <a:spcPts val="1000"/>
              </a:spcBef>
              <a:spcAft>
                <a:spcPts val="0"/>
              </a:spcAft>
              <a:buClr>
                <a:srgbClr val="EDEDED"/>
              </a:buClr>
              <a:buSzPts val="2800"/>
              <a:buChar char="•"/>
            </a:pPr>
            <a:r>
              <a:rPr lang="en-CA"/>
              <a:t>CAIR Medical Student Discovery Nights</a:t>
            </a:r>
            <a:endParaRPr/>
          </a:p>
          <a:p>
            <a:pPr indent="-228600" lvl="1" marL="685800" rtl="0" algn="l">
              <a:lnSpc>
                <a:spcPct val="90000"/>
              </a:lnSpc>
              <a:spcBef>
                <a:spcPts val="500"/>
              </a:spcBef>
              <a:spcAft>
                <a:spcPts val="0"/>
              </a:spcAft>
              <a:buClr>
                <a:srgbClr val="EDEDED"/>
              </a:buClr>
              <a:buSzPts val="2400"/>
              <a:buChar char="•"/>
            </a:pPr>
            <a:r>
              <a:rPr lang="en-CA"/>
              <a:t>Selected cities every year</a:t>
            </a:r>
            <a:endParaRPr/>
          </a:p>
          <a:p>
            <a:pPr indent="-228600" lvl="1" marL="685800" rtl="0" algn="l">
              <a:lnSpc>
                <a:spcPct val="90000"/>
              </a:lnSpc>
              <a:spcBef>
                <a:spcPts val="500"/>
              </a:spcBef>
              <a:spcAft>
                <a:spcPts val="0"/>
              </a:spcAft>
              <a:buClr>
                <a:srgbClr val="EDEDED"/>
              </a:buClr>
              <a:buSzPts val="2400"/>
              <a:buChar char="•"/>
            </a:pPr>
            <a:r>
              <a:rPr lang="en-CA"/>
              <a:t>Meet and greet with IR staff and residents</a:t>
            </a:r>
            <a:endParaRPr/>
          </a:p>
          <a:p>
            <a:pPr indent="-228600" lvl="1" marL="685800" rtl="0" algn="l">
              <a:lnSpc>
                <a:spcPct val="90000"/>
              </a:lnSpc>
              <a:spcBef>
                <a:spcPts val="500"/>
              </a:spcBef>
              <a:spcAft>
                <a:spcPts val="0"/>
              </a:spcAft>
              <a:buClr>
                <a:srgbClr val="EDEDED"/>
              </a:buClr>
              <a:buSzPts val="2400"/>
              <a:buChar char="•"/>
            </a:pPr>
            <a:r>
              <a:rPr lang="en-CA"/>
              <a:t>Free food and drinks, hands-on demonstrations</a:t>
            </a:r>
            <a:endParaRPr/>
          </a:p>
          <a:p>
            <a:pPr indent="-76200" lvl="1" marL="685800" rtl="0" algn="l">
              <a:lnSpc>
                <a:spcPct val="90000"/>
              </a:lnSpc>
              <a:spcBef>
                <a:spcPts val="500"/>
              </a:spcBef>
              <a:spcAft>
                <a:spcPts val="0"/>
              </a:spcAft>
              <a:buClr>
                <a:srgbClr val="EDEDED"/>
              </a:buClr>
              <a:buSzPts val="2400"/>
              <a:buNone/>
            </a:pPr>
            <a:r>
              <a:t/>
            </a:r>
            <a:endParaRPr/>
          </a:p>
        </p:txBody>
      </p:sp>
      <p:pic>
        <p:nvPicPr>
          <p:cNvPr descr="Logo_CAIR_only_RGB_Inverse.png" id="294" name="Google Shape;294;p17"/>
          <p:cNvPicPr preferRelativeResize="0"/>
          <p:nvPr/>
        </p:nvPicPr>
        <p:blipFill rotWithShape="1">
          <a:blip r:embed="rId5">
            <a:alphaModFix/>
          </a:blip>
          <a:srcRect b="0" l="0" r="0" t="0"/>
          <a:stretch/>
        </p:blipFill>
        <p:spPr>
          <a:xfrm>
            <a:off x="10044441" y="5547681"/>
            <a:ext cx="1619300" cy="11282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Acknowledgments</a:t>
            </a:r>
            <a:endParaRPr/>
          </a:p>
        </p:txBody>
      </p:sp>
      <p:sp>
        <p:nvSpPr>
          <p:cNvPr id="300" name="Google Shape;300;p18"/>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Dr. Jason Wong (University of Calgary) for providing many of the images for this presentation.</a:t>
            </a:r>
            <a:endParaRPr/>
          </a:p>
          <a:p>
            <a:pPr indent="-228600" lvl="0" marL="228600" rtl="0" algn="l">
              <a:lnSpc>
                <a:spcPct val="90000"/>
              </a:lnSpc>
              <a:spcBef>
                <a:spcPts val="1000"/>
              </a:spcBef>
              <a:spcAft>
                <a:spcPts val="0"/>
              </a:spcAft>
              <a:buClr>
                <a:srgbClr val="EDEDED"/>
              </a:buClr>
              <a:buSzPts val="2800"/>
              <a:buChar char="•"/>
            </a:pPr>
            <a:r>
              <a:rPr lang="en-CA"/>
              <a:t>Dr. Edwin Zhang (University of Alberta) for putting together this presentation.</a:t>
            </a:r>
            <a:endParaRPr/>
          </a:p>
        </p:txBody>
      </p:sp>
      <p:pic>
        <p:nvPicPr>
          <p:cNvPr descr="Logo_CAIR_only_RGB_Inverse.png" id="301" name="Google Shape;301;p18"/>
          <p:cNvPicPr preferRelativeResize="0"/>
          <p:nvPr/>
        </p:nvPicPr>
        <p:blipFill rotWithShape="1">
          <a:blip r:embed="rId3">
            <a:alphaModFix/>
          </a:blip>
          <a:srcRect b="0" l="0" r="0" t="0"/>
          <a:stretch/>
        </p:blipFill>
        <p:spPr>
          <a:xfrm>
            <a:off x="10044441" y="5547681"/>
            <a:ext cx="1619300" cy="11282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9"/>
          <p:cNvSpPr txBox="1"/>
          <p:nvPr>
            <p:ph idx="1" type="body"/>
          </p:nvPr>
        </p:nvSpPr>
        <p:spPr>
          <a:xfrm>
            <a:off x="893423" y="347957"/>
            <a:ext cx="10233800" cy="108433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rgbClr val="EDEDED"/>
              </a:buClr>
              <a:buSzPct val="100000"/>
              <a:buNone/>
            </a:pPr>
            <a:r>
              <a:rPr lang="en-CA" sz="8000" u="sng">
                <a:solidFill>
                  <a:schemeClr val="hlink"/>
                </a:solidFill>
                <a:hlinkClick r:id="rId3"/>
              </a:rPr>
              <a:t>www.cairweb.ca</a:t>
            </a:r>
            <a:r>
              <a:rPr lang="en-CA" sz="8000"/>
              <a:t> </a:t>
            </a:r>
            <a:endParaRPr/>
          </a:p>
        </p:txBody>
      </p:sp>
      <p:pic>
        <p:nvPicPr>
          <p:cNvPr descr="Logo_CAIR_RGB_Inverse.png" id="307" name="Google Shape;307;p19"/>
          <p:cNvPicPr preferRelativeResize="0"/>
          <p:nvPr/>
        </p:nvPicPr>
        <p:blipFill rotWithShape="1">
          <a:blip r:embed="rId4">
            <a:alphaModFix/>
          </a:blip>
          <a:srcRect b="0" l="0" r="0" t="0"/>
          <a:stretch/>
        </p:blipFill>
        <p:spPr>
          <a:xfrm>
            <a:off x="1973699" y="1944617"/>
            <a:ext cx="7791450" cy="2628900"/>
          </a:xfrm>
          <a:prstGeom prst="rect">
            <a:avLst/>
          </a:prstGeom>
          <a:noFill/>
          <a:ln>
            <a:noFill/>
          </a:ln>
        </p:spPr>
      </p:pic>
      <p:pic>
        <p:nvPicPr>
          <p:cNvPr descr="social-2412656_1280.png" id="308" name="Google Shape;308;p19"/>
          <p:cNvPicPr preferRelativeResize="0"/>
          <p:nvPr/>
        </p:nvPicPr>
        <p:blipFill rotWithShape="1">
          <a:blip r:embed="rId5">
            <a:alphaModFix/>
          </a:blip>
          <a:srcRect b="59410" l="75634" r="0" t="0"/>
          <a:stretch/>
        </p:blipFill>
        <p:spPr>
          <a:xfrm>
            <a:off x="4790342" y="4936144"/>
            <a:ext cx="925210" cy="954860"/>
          </a:xfrm>
          <a:prstGeom prst="rect">
            <a:avLst/>
          </a:prstGeom>
          <a:noFill/>
          <a:ln>
            <a:noFill/>
          </a:ln>
        </p:spPr>
      </p:pic>
      <p:pic>
        <p:nvPicPr>
          <p:cNvPr descr="social-2412656_1280.png" id="309" name="Google Shape;309;p19"/>
          <p:cNvPicPr preferRelativeResize="0"/>
          <p:nvPr/>
        </p:nvPicPr>
        <p:blipFill rotWithShape="1">
          <a:blip r:embed="rId5">
            <a:alphaModFix/>
          </a:blip>
          <a:srcRect b="62360" l="0" r="76779" t="0"/>
          <a:stretch/>
        </p:blipFill>
        <p:spPr>
          <a:xfrm>
            <a:off x="3803256" y="4919960"/>
            <a:ext cx="906308" cy="910156"/>
          </a:xfrm>
          <a:prstGeom prst="rect">
            <a:avLst/>
          </a:prstGeom>
          <a:noFill/>
          <a:ln>
            <a:noFill/>
          </a:ln>
        </p:spPr>
      </p:pic>
      <p:pic>
        <p:nvPicPr>
          <p:cNvPr descr="social-2412656_1280.png" id="310" name="Google Shape;310;p19"/>
          <p:cNvPicPr preferRelativeResize="0"/>
          <p:nvPr/>
        </p:nvPicPr>
        <p:blipFill rotWithShape="1">
          <a:blip r:embed="rId5">
            <a:alphaModFix/>
          </a:blip>
          <a:srcRect b="0" l="77535" r="0" t="62654"/>
          <a:stretch/>
        </p:blipFill>
        <p:spPr>
          <a:xfrm>
            <a:off x="6886322" y="4879499"/>
            <a:ext cx="884607" cy="911036"/>
          </a:xfrm>
          <a:prstGeom prst="rect">
            <a:avLst/>
          </a:prstGeom>
          <a:noFill/>
          <a:ln>
            <a:noFill/>
          </a:ln>
        </p:spPr>
      </p:pic>
      <p:pic>
        <p:nvPicPr>
          <p:cNvPr descr="social-2412656_1280.png" id="311" name="Google Shape;311;p19"/>
          <p:cNvPicPr preferRelativeResize="0"/>
          <p:nvPr/>
        </p:nvPicPr>
        <p:blipFill rotWithShape="1">
          <a:blip r:embed="rId5">
            <a:alphaModFix/>
          </a:blip>
          <a:srcRect b="0" l="51511" r="24292" t="60884"/>
          <a:stretch/>
        </p:blipFill>
        <p:spPr>
          <a:xfrm>
            <a:off x="5834358" y="4871406"/>
            <a:ext cx="938676" cy="9400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Real life case</a:t>
            </a:r>
            <a:endParaRPr/>
          </a:p>
        </p:txBody>
      </p:sp>
      <p:sp>
        <p:nvSpPr>
          <p:cNvPr id="151" name="Google Shape;151;p2"/>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A 50 year old man presents to the emergency department with a history of high speed motor vehicle collision.</a:t>
            </a:r>
            <a:endParaRPr/>
          </a:p>
          <a:p>
            <a:pPr indent="-228600" lvl="0" marL="228600" rtl="0" algn="l">
              <a:lnSpc>
                <a:spcPct val="90000"/>
              </a:lnSpc>
              <a:spcBef>
                <a:spcPts val="1000"/>
              </a:spcBef>
              <a:spcAft>
                <a:spcPts val="0"/>
              </a:spcAft>
              <a:buClr>
                <a:srgbClr val="EDEDED"/>
              </a:buClr>
              <a:buSzPts val="2800"/>
              <a:buChar char="•"/>
            </a:pPr>
            <a:r>
              <a:rPr lang="en-CA"/>
              <a:t>CT scan shows a large liver laceration with active bleeding from a hepatic artery branch</a:t>
            </a:r>
            <a:endParaRPr/>
          </a:p>
          <a:p>
            <a:pPr indent="-228600" lvl="0" marL="228600" rtl="0" algn="l">
              <a:lnSpc>
                <a:spcPct val="90000"/>
              </a:lnSpc>
              <a:spcBef>
                <a:spcPts val="1000"/>
              </a:spcBef>
              <a:spcAft>
                <a:spcPts val="0"/>
              </a:spcAft>
              <a:buClr>
                <a:srgbClr val="EDEDED"/>
              </a:buClr>
              <a:buSzPts val="2800"/>
              <a:buChar char="•"/>
            </a:pPr>
            <a:r>
              <a:rPr lang="en-CA"/>
              <a:t>You are the ER doctor on shift and you have managed to stabilize his vitals but the patient is still requiring ongoing blood transfusions.</a:t>
            </a:r>
            <a:endParaRPr/>
          </a:p>
          <a:p>
            <a:pPr indent="-228600" lvl="0" marL="228600" rtl="0" algn="l">
              <a:lnSpc>
                <a:spcPct val="90000"/>
              </a:lnSpc>
              <a:spcBef>
                <a:spcPts val="1000"/>
              </a:spcBef>
              <a:spcAft>
                <a:spcPts val="0"/>
              </a:spcAft>
              <a:buClr>
                <a:srgbClr val="EDEDED"/>
              </a:buClr>
              <a:buSzPts val="2800"/>
              <a:buChar char="•"/>
            </a:pPr>
            <a:r>
              <a:rPr lang="en-CA"/>
              <a:t>What is the appropriate management?</a:t>
            </a:r>
            <a:endParaRPr/>
          </a:p>
        </p:txBody>
      </p:sp>
      <p:pic>
        <p:nvPicPr>
          <p:cNvPr descr="Logo_CAIR_only_RGB_Inverse.png" id="152" name="Google Shape;152;p2"/>
          <p:cNvPicPr preferRelativeResize="0"/>
          <p:nvPr/>
        </p:nvPicPr>
        <p:blipFill rotWithShape="1">
          <a:blip r:embed="rId3">
            <a:alphaModFix/>
          </a:blip>
          <a:srcRect b="0" l="0" r="0" t="0"/>
          <a:stretch/>
        </p:blipFill>
        <p:spPr>
          <a:xfrm>
            <a:off x="9906877" y="5466760"/>
            <a:ext cx="1619300" cy="1128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Real life case</a:t>
            </a:r>
            <a:endParaRPr/>
          </a:p>
        </p:txBody>
      </p:sp>
      <p:sp>
        <p:nvSpPr>
          <p:cNvPr id="158" name="Google Shape;158;p3"/>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If you said “Surgery”, you would be wrong.</a:t>
            </a:r>
            <a:endParaRPr/>
          </a:p>
          <a:p>
            <a:pPr indent="-228600" lvl="0" marL="228600" rtl="0" algn="l">
              <a:lnSpc>
                <a:spcPct val="90000"/>
              </a:lnSpc>
              <a:spcBef>
                <a:spcPts val="1000"/>
              </a:spcBef>
              <a:spcAft>
                <a:spcPts val="0"/>
              </a:spcAft>
              <a:buClr>
                <a:srgbClr val="EDEDED"/>
              </a:buClr>
              <a:buSzPts val="2800"/>
              <a:buChar char="•"/>
            </a:pPr>
            <a:r>
              <a:rPr lang="en-CA"/>
              <a:t>This case will be managed by interventional radiology</a:t>
            </a:r>
            <a:endParaRPr/>
          </a:p>
        </p:txBody>
      </p:sp>
      <p:pic>
        <p:nvPicPr>
          <p:cNvPr descr="Logo_CAIR_only_RGB_Inverse.png" id="159" name="Google Shape;159;p3"/>
          <p:cNvPicPr preferRelativeResize="0"/>
          <p:nvPr/>
        </p:nvPicPr>
        <p:blipFill rotWithShape="1">
          <a:blip r:embed="rId3">
            <a:alphaModFix/>
          </a:blip>
          <a:srcRect b="0" l="0" r="0" t="0"/>
          <a:stretch/>
        </p:blipFill>
        <p:spPr>
          <a:xfrm>
            <a:off x="9906877" y="5466760"/>
            <a:ext cx="1619300" cy="11282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Introduction</a:t>
            </a:r>
            <a:endParaRPr/>
          </a:p>
        </p:txBody>
      </p:sp>
      <p:sp>
        <p:nvSpPr>
          <p:cNvPr id="165" name="Google Shape;165;p4"/>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Interventional Radiology (IR) is a relatively new medical field which performs minimally invasive therapies under imaging guidance.</a:t>
            </a:r>
            <a:endParaRPr/>
          </a:p>
          <a:p>
            <a:pPr indent="-228600" lvl="0" marL="228600" rtl="0" algn="l">
              <a:lnSpc>
                <a:spcPct val="90000"/>
              </a:lnSpc>
              <a:spcBef>
                <a:spcPts val="1000"/>
              </a:spcBef>
              <a:spcAft>
                <a:spcPts val="0"/>
              </a:spcAft>
              <a:buClr>
                <a:srgbClr val="EDEDED"/>
              </a:buClr>
              <a:buSzPts val="2800"/>
              <a:buChar char="•"/>
            </a:pPr>
            <a:r>
              <a:rPr lang="en-CA"/>
              <a:t>Interventional radiologists are physicians who perform these minimally invasive treatments.</a:t>
            </a:r>
            <a:endParaRPr/>
          </a:p>
          <a:p>
            <a:pPr indent="-228600" lvl="0" marL="228600" rtl="0" algn="l">
              <a:lnSpc>
                <a:spcPct val="90000"/>
              </a:lnSpc>
              <a:spcBef>
                <a:spcPts val="1000"/>
              </a:spcBef>
              <a:spcAft>
                <a:spcPts val="0"/>
              </a:spcAft>
              <a:buClr>
                <a:srgbClr val="EDEDED"/>
              </a:buClr>
              <a:buSzPts val="2800"/>
              <a:buChar char="•"/>
            </a:pPr>
            <a:r>
              <a:rPr lang="en-CA"/>
              <a:t>IR is currently a subspecialty of Radiology: interventional radiologists have completed a diagnostic radiology residency, followed by subspecialty/fellowship training in IR.</a:t>
            </a:r>
            <a:endParaRPr/>
          </a:p>
        </p:txBody>
      </p:sp>
      <p:pic>
        <p:nvPicPr>
          <p:cNvPr descr="Logo_CAIR_only_RGB_Inverse.png" id="166" name="Google Shape;166;p4"/>
          <p:cNvPicPr preferRelativeResize="0"/>
          <p:nvPr/>
        </p:nvPicPr>
        <p:blipFill rotWithShape="1">
          <a:blip r:embed="rId3">
            <a:alphaModFix/>
          </a:blip>
          <a:srcRect b="0" l="0" r="0" t="0"/>
          <a:stretch/>
        </p:blipFill>
        <p:spPr>
          <a:xfrm>
            <a:off x="9906877" y="5466760"/>
            <a:ext cx="1619300" cy="1128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What do we do?</a:t>
            </a:r>
            <a:endParaRPr/>
          </a:p>
        </p:txBody>
      </p:sp>
      <p:sp>
        <p:nvSpPr>
          <p:cNvPr id="172" name="Google Shape;172;p5"/>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Vascular/angiography </a:t>
            </a:r>
            <a:endParaRPr>
              <a:solidFill>
                <a:schemeClr val="dk1"/>
              </a:solidFill>
            </a:endParaRPr>
          </a:p>
          <a:p>
            <a:pPr indent="-228600" lvl="0" marL="228600" rtl="0" algn="l">
              <a:lnSpc>
                <a:spcPct val="90000"/>
              </a:lnSpc>
              <a:spcBef>
                <a:spcPts val="1000"/>
              </a:spcBef>
              <a:spcAft>
                <a:spcPts val="0"/>
              </a:spcAft>
              <a:buClr>
                <a:srgbClr val="EDEDED"/>
              </a:buClr>
              <a:buSzPts val="2800"/>
              <a:buChar char="•"/>
            </a:pPr>
            <a:r>
              <a:rPr lang="en-CA"/>
              <a:t>Peripheral Vascular Disease</a:t>
            </a:r>
            <a:endParaRPr/>
          </a:p>
          <a:p>
            <a:pPr indent="-228600" lvl="0" marL="228600" rtl="0" algn="l">
              <a:lnSpc>
                <a:spcPct val="90000"/>
              </a:lnSpc>
              <a:spcBef>
                <a:spcPts val="1000"/>
              </a:spcBef>
              <a:spcAft>
                <a:spcPts val="0"/>
              </a:spcAft>
              <a:buClr>
                <a:srgbClr val="D6EEF2"/>
              </a:buClr>
              <a:buSzPts val="2800"/>
              <a:buChar char="•"/>
            </a:pPr>
            <a:r>
              <a:rPr lang="en-CA">
                <a:solidFill>
                  <a:srgbClr val="D6EEF2"/>
                </a:solidFill>
              </a:rPr>
              <a:t>Interventional Oncology</a:t>
            </a:r>
            <a:endParaRPr/>
          </a:p>
          <a:p>
            <a:pPr indent="-228600" lvl="0" marL="228600" rtl="0" algn="l">
              <a:lnSpc>
                <a:spcPct val="90000"/>
              </a:lnSpc>
              <a:spcBef>
                <a:spcPts val="1000"/>
              </a:spcBef>
              <a:spcAft>
                <a:spcPts val="0"/>
              </a:spcAft>
              <a:buClr>
                <a:srgbClr val="D6EEF2"/>
              </a:buClr>
              <a:buSzPts val="2800"/>
              <a:buChar char="•"/>
            </a:pPr>
            <a:r>
              <a:rPr lang="en-CA">
                <a:solidFill>
                  <a:srgbClr val="D6EEF2"/>
                </a:solidFill>
              </a:rPr>
              <a:t>Gastrointestinal, Genitourinary, Hepatobiliary</a:t>
            </a:r>
            <a:endParaRPr>
              <a:solidFill>
                <a:srgbClr val="D6EEF2"/>
              </a:solidFill>
            </a:endParaRPr>
          </a:p>
          <a:p>
            <a:pPr indent="-228600" lvl="0" marL="228600" rtl="0" algn="l">
              <a:lnSpc>
                <a:spcPct val="90000"/>
              </a:lnSpc>
              <a:spcBef>
                <a:spcPts val="1000"/>
              </a:spcBef>
              <a:spcAft>
                <a:spcPts val="0"/>
              </a:spcAft>
              <a:buClr>
                <a:srgbClr val="D6EEF2"/>
              </a:buClr>
              <a:buSzPts val="2800"/>
              <a:buChar char="•"/>
            </a:pPr>
            <a:r>
              <a:rPr lang="en-CA">
                <a:solidFill>
                  <a:srgbClr val="D6EEF2"/>
                </a:solidFill>
              </a:rPr>
              <a:t>Women’s health</a:t>
            </a:r>
            <a:endParaRPr/>
          </a:p>
          <a:p>
            <a:pPr indent="-228600" lvl="0" marL="228600" rtl="0" algn="l">
              <a:lnSpc>
                <a:spcPct val="90000"/>
              </a:lnSpc>
              <a:spcBef>
                <a:spcPts val="1000"/>
              </a:spcBef>
              <a:spcAft>
                <a:spcPts val="0"/>
              </a:spcAft>
              <a:buClr>
                <a:srgbClr val="D6EEF2"/>
              </a:buClr>
              <a:buSzPts val="2800"/>
              <a:buChar char="•"/>
            </a:pPr>
            <a:r>
              <a:rPr lang="en-CA">
                <a:solidFill>
                  <a:srgbClr val="D6EEF2"/>
                </a:solidFill>
              </a:rPr>
              <a:t>Biopsies and Drainages</a:t>
            </a:r>
            <a:endParaRPr/>
          </a:p>
          <a:p>
            <a:pPr indent="-228600" lvl="0" marL="228600" rtl="0" algn="l">
              <a:lnSpc>
                <a:spcPct val="90000"/>
              </a:lnSpc>
              <a:spcBef>
                <a:spcPts val="1000"/>
              </a:spcBef>
              <a:spcAft>
                <a:spcPts val="0"/>
              </a:spcAft>
              <a:buClr>
                <a:srgbClr val="D6EEF2"/>
              </a:buClr>
              <a:buSzPts val="2800"/>
              <a:buChar char="•"/>
            </a:pPr>
            <a:r>
              <a:rPr lang="en-CA">
                <a:solidFill>
                  <a:srgbClr val="D6EEF2"/>
                </a:solidFill>
              </a:rPr>
              <a:t>Musculoskeletal</a:t>
            </a:r>
            <a:endParaRPr/>
          </a:p>
          <a:p>
            <a:pPr indent="-228600" lvl="0" marL="228600" rtl="0" algn="l">
              <a:lnSpc>
                <a:spcPct val="90000"/>
              </a:lnSpc>
              <a:spcBef>
                <a:spcPts val="1000"/>
              </a:spcBef>
              <a:spcAft>
                <a:spcPts val="0"/>
              </a:spcAft>
              <a:buClr>
                <a:srgbClr val="D6EEF2"/>
              </a:buClr>
              <a:buSzPts val="2800"/>
              <a:buChar char="•"/>
            </a:pPr>
            <a:r>
              <a:rPr lang="en-CA">
                <a:solidFill>
                  <a:srgbClr val="D6EEF2"/>
                </a:solidFill>
              </a:rPr>
              <a:t>Neurointerventional</a:t>
            </a:r>
            <a:endParaRPr/>
          </a:p>
        </p:txBody>
      </p:sp>
      <p:pic>
        <p:nvPicPr>
          <p:cNvPr descr="Logo_CAIR_only_RGB_Inverse.png" id="173" name="Google Shape;173;p5"/>
          <p:cNvPicPr preferRelativeResize="0"/>
          <p:nvPr/>
        </p:nvPicPr>
        <p:blipFill rotWithShape="1">
          <a:blip r:embed="rId3">
            <a:alphaModFix/>
          </a:blip>
          <a:srcRect b="0" l="0" r="0" t="0"/>
          <a:stretch/>
        </p:blipFill>
        <p:spPr>
          <a:xfrm>
            <a:off x="9906877" y="5466760"/>
            <a:ext cx="1619300" cy="11282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Vascular / Angiography</a:t>
            </a:r>
            <a:endParaRPr/>
          </a:p>
        </p:txBody>
      </p:sp>
      <p:sp>
        <p:nvSpPr>
          <p:cNvPr id="179" name="Google Shape;179;p6"/>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Coiling of splenic artery pseudoaneurysm</a:t>
            </a:r>
            <a:endParaRPr/>
          </a:p>
          <a:p>
            <a:pPr indent="-50800" lvl="0" marL="228600" rtl="0" algn="l">
              <a:lnSpc>
                <a:spcPct val="90000"/>
              </a:lnSpc>
              <a:spcBef>
                <a:spcPts val="1000"/>
              </a:spcBef>
              <a:spcAft>
                <a:spcPts val="0"/>
              </a:spcAft>
              <a:buClr>
                <a:srgbClr val="EDEDED"/>
              </a:buClr>
              <a:buSzPts val="2800"/>
              <a:buNone/>
            </a:pPr>
            <a:r>
              <a:t/>
            </a:r>
            <a:endParaRPr/>
          </a:p>
          <a:p>
            <a:pPr indent="-50800" lvl="0" marL="228600" rtl="0" algn="l">
              <a:lnSpc>
                <a:spcPct val="90000"/>
              </a:lnSpc>
              <a:spcBef>
                <a:spcPts val="1000"/>
              </a:spcBef>
              <a:spcAft>
                <a:spcPts val="0"/>
              </a:spcAft>
              <a:buClr>
                <a:srgbClr val="EDEDED"/>
              </a:buClr>
              <a:buSzPts val="2800"/>
              <a:buNone/>
            </a:pPr>
            <a:r>
              <a:t/>
            </a:r>
            <a:endParaRPr/>
          </a:p>
          <a:p>
            <a:pPr indent="-50800" lvl="0" marL="228600" rtl="0" algn="l">
              <a:lnSpc>
                <a:spcPct val="90000"/>
              </a:lnSpc>
              <a:spcBef>
                <a:spcPts val="1000"/>
              </a:spcBef>
              <a:spcAft>
                <a:spcPts val="0"/>
              </a:spcAft>
              <a:buClr>
                <a:srgbClr val="EDEDED"/>
              </a:buClr>
              <a:buSzPts val="2800"/>
              <a:buNone/>
            </a:pPr>
            <a:r>
              <a:t/>
            </a:r>
            <a:endParaRPr/>
          </a:p>
          <a:p>
            <a:pPr indent="-50800" lvl="0" marL="228600" rtl="0" algn="l">
              <a:lnSpc>
                <a:spcPct val="90000"/>
              </a:lnSpc>
              <a:spcBef>
                <a:spcPts val="1000"/>
              </a:spcBef>
              <a:spcAft>
                <a:spcPts val="0"/>
              </a:spcAft>
              <a:buClr>
                <a:srgbClr val="EDEDED"/>
              </a:buClr>
              <a:buSzPts val="2800"/>
              <a:buNone/>
            </a:pPr>
            <a:r>
              <a:t/>
            </a:r>
            <a:endParaRPr/>
          </a:p>
          <a:p>
            <a:pPr indent="-50800" lvl="0" marL="228600" rtl="0" algn="l">
              <a:lnSpc>
                <a:spcPct val="90000"/>
              </a:lnSpc>
              <a:spcBef>
                <a:spcPts val="1000"/>
              </a:spcBef>
              <a:spcAft>
                <a:spcPts val="0"/>
              </a:spcAft>
              <a:buClr>
                <a:srgbClr val="EDEDED"/>
              </a:buClr>
              <a:buSzPts val="2800"/>
              <a:buNone/>
            </a:pPr>
            <a:r>
              <a:t/>
            </a:r>
            <a:endParaRPr/>
          </a:p>
          <a:p>
            <a:pPr indent="-50800" lvl="0" marL="228600" rtl="0" algn="l">
              <a:lnSpc>
                <a:spcPct val="90000"/>
              </a:lnSpc>
              <a:spcBef>
                <a:spcPts val="1000"/>
              </a:spcBef>
              <a:spcAft>
                <a:spcPts val="0"/>
              </a:spcAft>
              <a:buClr>
                <a:srgbClr val="EDEDED"/>
              </a:buClr>
              <a:buSzPts val="2800"/>
              <a:buNone/>
            </a:pPr>
            <a:r>
              <a:t/>
            </a:r>
            <a:endParaRPr/>
          </a:p>
          <a:p>
            <a:pPr indent="-50800" lvl="0" marL="228600" rtl="0" algn="l">
              <a:lnSpc>
                <a:spcPct val="90000"/>
              </a:lnSpc>
              <a:spcBef>
                <a:spcPts val="1000"/>
              </a:spcBef>
              <a:spcAft>
                <a:spcPts val="0"/>
              </a:spcAft>
              <a:buClr>
                <a:srgbClr val="EDEDED"/>
              </a:buClr>
              <a:buSzPts val="2800"/>
              <a:buNone/>
            </a:pPr>
            <a:r>
              <a:t/>
            </a:r>
            <a:endParaRPr/>
          </a:p>
          <a:p>
            <a:pPr indent="-50800" lvl="0" marL="228600" rtl="0" algn="l">
              <a:lnSpc>
                <a:spcPct val="90000"/>
              </a:lnSpc>
              <a:spcBef>
                <a:spcPts val="1000"/>
              </a:spcBef>
              <a:spcAft>
                <a:spcPts val="0"/>
              </a:spcAft>
              <a:buClr>
                <a:srgbClr val="EDEDED"/>
              </a:buClr>
              <a:buSzPts val="2800"/>
              <a:buNone/>
            </a:pPr>
            <a:r>
              <a:t/>
            </a:r>
            <a:endParaRPr/>
          </a:p>
        </p:txBody>
      </p:sp>
      <p:pic>
        <p:nvPicPr>
          <p:cNvPr descr="ser002img00028" id="180" name="Google Shape;180;p6"/>
          <p:cNvPicPr preferRelativeResize="0"/>
          <p:nvPr/>
        </p:nvPicPr>
        <p:blipFill rotWithShape="1">
          <a:blip r:embed="rId3">
            <a:alphaModFix/>
          </a:blip>
          <a:srcRect b="0" l="0" r="0" t="0"/>
          <a:stretch/>
        </p:blipFill>
        <p:spPr>
          <a:xfrm>
            <a:off x="573002" y="2562740"/>
            <a:ext cx="3582987" cy="2503488"/>
          </a:xfrm>
          <a:prstGeom prst="rect">
            <a:avLst/>
          </a:prstGeom>
          <a:noFill/>
          <a:ln>
            <a:noFill/>
          </a:ln>
        </p:spPr>
      </p:pic>
      <p:pic>
        <p:nvPicPr>
          <p:cNvPr descr="ser001img00035" id="181" name="Google Shape;181;p6"/>
          <p:cNvPicPr preferRelativeResize="0"/>
          <p:nvPr/>
        </p:nvPicPr>
        <p:blipFill rotWithShape="1">
          <a:blip r:embed="rId4">
            <a:alphaModFix/>
          </a:blip>
          <a:srcRect b="0" l="0" r="0" t="0"/>
          <a:stretch/>
        </p:blipFill>
        <p:spPr>
          <a:xfrm>
            <a:off x="8062263" y="2528174"/>
            <a:ext cx="2950171" cy="2572619"/>
          </a:xfrm>
          <a:prstGeom prst="rect">
            <a:avLst/>
          </a:prstGeom>
          <a:noFill/>
          <a:ln>
            <a:noFill/>
          </a:ln>
        </p:spPr>
      </p:pic>
      <p:pic>
        <p:nvPicPr>
          <p:cNvPr descr="ser001img00015" id="182" name="Google Shape;182;p6"/>
          <p:cNvPicPr preferRelativeResize="0"/>
          <p:nvPr/>
        </p:nvPicPr>
        <p:blipFill rotWithShape="1">
          <a:blip r:embed="rId5">
            <a:alphaModFix/>
          </a:blip>
          <a:srcRect b="0" l="0" r="0" t="0"/>
          <a:stretch/>
        </p:blipFill>
        <p:spPr>
          <a:xfrm>
            <a:off x="4521707" y="2562740"/>
            <a:ext cx="3089020" cy="2561098"/>
          </a:xfrm>
          <a:prstGeom prst="rect">
            <a:avLst/>
          </a:prstGeom>
          <a:noFill/>
          <a:ln>
            <a:noFill/>
          </a:ln>
        </p:spPr>
      </p:pic>
      <p:sp>
        <p:nvSpPr>
          <p:cNvPr id="183" name="Google Shape;183;p6"/>
          <p:cNvSpPr txBox="1"/>
          <p:nvPr/>
        </p:nvSpPr>
        <p:spPr>
          <a:xfrm>
            <a:off x="573002" y="5401168"/>
            <a:ext cx="1124708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CT scan shows bleeding from a ruptured splenic artery pseudoaneurysm. IR can get to the pseudoaneurysm by threading a wire and catheter through the patient’s arteries from a small incision at the groin, and put some coils at the bleeding site, which stops the bleeding.</a:t>
            </a:r>
            <a:endParaRPr sz="1800">
              <a:solidFill>
                <a:schemeClr val="lt1"/>
              </a:solidFill>
              <a:latin typeface="Corbel"/>
              <a:ea typeface="Corbel"/>
              <a:cs typeface="Corbel"/>
              <a:sym typeface="Corbel"/>
            </a:endParaRPr>
          </a:p>
        </p:txBody>
      </p:sp>
      <p:pic>
        <p:nvPicPr>
          <p:cNvPr descr="Logo_CAIR_only_RGB_Inverse.png" id="184" name="Google Shape;184;p6"/>
          <p:cNvPicPr preferRelativeResize="0"/>
          <p:nvPr/>
        </p:nvPicPr>
        <p:blipFill rotWithShape="1">
          <a:blip r:embed="rId6">
            <a:alphaModFix/>
          </a:blip>
          <a:srcRect b="0" l="0" r="0" t="0"/>
          <a:stretch/>
        </p:blipFill>
        <p:spPr>
          <a:xfrm>
            <a:off x="9955429" y="279766"/>
            <a:ext cx="1619300" cy="1128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Peripheral Vascular Disease</a:t>
            </a:r>
            <a:endParaRPr/>
          </a:p>
        </p:txBody>
      </p:sp>
      <p:sp>
        <p:nvSpPr>
          <p:cNvPr id="190" name="Google Shape;190;p7"/>
          <p:cNvSpPr txBox="1"/>
          <p:nvPr>
            <p:ph idx="1" type="body"/>
          </p:nvPr>
        </p:nvSpPr>
        <p:spPr>
          <a:xfrm>
            <a:off x="979100" y="1690688"/>
            <a:ext cx="10233800" cy="41567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Angioplasty and stenting of superficial femoral artery</a:t>
            </a:r>
            <a:endParaRPr/>
          </a:p>
        </p:txBody>
      </p:sp>
      <p:pic>
        <p:nvPicPr>
          <p:cNvPr id="191" name="Google Shape;191;p7"/>
          <p:cNvPicPr preferRelativeResize="0"/>
          <p:nvPr/>
        </p:nvPicPr>
        <p:blipFill rotWithShape="1">
          <a:blip r:embed="rId3">
            <a:alphaModFix/>
          </a:blip>
          <a:srcRect b="0" l="0" r="0" t="0"/>
          <a:stretch/>
        </p:blipFill>
        <p:spPr>
          <a:xfrm>
            <a:off x="1755003" y="2212654"/>
            <a:ext cx="1886594" cy="3928676"/>
          </a:xfrm>
          <a:prstGeom prst="rect">
            <a:avLst/>
          </a:prstGeom>
          <a:noFill/>
          <a:ln>
            <a:noFill/>
          </a:ln>
        </p:spPr>
      </p:pic>
      <p:pic>
        <p:nvPicPr>
          <p:cNvPr id="192" name="Google Shape;192;p7"/>
          <p:cNvPicPr preferRelativeResize="0"/>
          <p:nvPr/>
        </p:nvPicPr>
        <p:blipFill rotWithShape="1">
          <a:blip r:embed="rId4">
            <a:alphaModFix/>
          </a:blip>
          <a:srcRect b="0" l="0" r="0" t="0"/>
          <a:stretch/>
        </p:blipFill>
        <p:spPr>
          <a:xfrm>
            <a:off x="4676003" y="2214988"/>
            <a:ext cx="2052448" cy="3939042"/>
          </a:xfrm>
          <a:prstGeom prst="rect">
            <a:avLst/>
          </a:prstGeom>
          <a:noFill/>
          <a:ln>
            <a:noFill/>
          </a:ln>
        </p:spPr>
      </p:pic>
      <p:pic>
        <p:nvPicPr>
          <p:cNvPr id="193" name="Google Shape;193;p7"/>
          <p:cNvPicPr preferRelativeResize="0"/>
          <p:nvPr/>
        </p:nvPicPr>
        <p:blipFill rotWithShape="1">
          <a:blip r:embed="rId5">
            <a:alphaModFix/>
          </a:blip>
          <a:srcRect b="0" l="0" r="0" t="0"/>
          <a:stretch/>
        </p:blipFill>
        <p:spPr>
          <a:xfrm>
            <a:off x="8079603" y="2212654"/>
            <a:ext cx="1834764" cy="3928676"/>
          </a:xfrm>
          <a:prstGeom prst="rect">
            <a:avLst/>
          </a:prstGeom>
          <a:noFill/>
          <a:ln>
            <a:noFill/>
          </a:ln>
        </p:spPr>
      </p:pic>
      <p:sp>
        <p:nvSpPr>
          <p:cNvPr id="194" name="Google Shape;194;p7"/>
          <p:cNvSpPr txBox="1"/>
          <p:nvPr/>
        </p:nvSpPr>
        <p:spPr>
          <a:xfrm>
            <a:off x="408830" y="6046250"/>
            <a:ext cx="1137434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The patient has leg pain when walking, due to severe atherosclerotic disease causing severe narrowing. This narrowing can be opened up with a balloon and then kept open with a stent.</a:t>
            </a:r>
            <a:endParaRPr sz="1800">
              <a:solidFill>
                <a:schemeClr val="lt1"/>
              </a:solidFill>
              <a:latin typeface="Corbel"/>
              <a:ea typeface="Corbel"/>
              <a:cs typeface="Corbel"/>
              <a:sym typeface="Corbel"/>
            </a:endParaRPr>
          </a:p>
        </p:txBody>
      </p:sp>
      <p:pic>
        <p:nvPicPr>
          <p:cNvPr descr="Logo_CAIR_only_RGB_Inverse.png" id="195" name="Google Shape;195;p7"/>
          <p:cNvPicPr preferRelativeResize="0"/>
          <p:nvPr/>
        </p:nvPicPr>
        <p:blipFill rotWithShape="1">
          <a:blip r:embed="rId6">
            <a:alphaModFix/>
          </a:blip>
          <a:srcRect b="0" l="0" r="0" t="0"/>
          <a:stretch/>
        </p:blipFill>
        <p:spPr>
          <a:xfrm>
            <a:off x="9955429" y="279766"/>
            <a:ext cx="1619300" cy="1128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EDEDED"/>
              </a:buClr>
              <a:buSzPts val="5400"/>
              <a:buFont typeface="Corbel"/>
              <a:buNone/>
            </a:pPr>
            <a:r>
              <a:rPr lang="en-CA"/>
              <a:t>Interventional Oncology</a:t>
            </a:r>
            <a:endParaRPr/>
          </a:p>
        </p:txBody>
      </p:sp>
      <p:pic>
        <p:nvPicPr>
          <p:cNvPr descr="41235307_2" id="201" name="Google Shape;201;p8"/>
          <p:cNvPicPr preferRelativeResize="0"/>
          <p:nvPr/>
        </p:nvPicPr>
        <p:blipFill rotWithShape="1">
          <a:blip r:embed="rId3">
            <a:alphaModFix/>
          </a:blip>
          <a:srcRect b="0" l="0" r="0" t="0"/>
          <a:stretch/>
        </p:blipFill>
        <p:spPr>
          <a:xfrm>
            <a:off x="1164863" y="2733913"/>
            <a:ext cx="3279186" cy="2809103"/>
          </a:xfrm>
          <a:prstGeom prst="rect">
            <a:avLst/>
          </a:prstGeom>
          <a:noFill/>
          <a:ln>
            <a:noFill/>
          </a:ln>
        </p:spPr>
      </p:pic>
      <p:pic>
        <p:nvPicPr>
          <p:cNvPr descr="53344157_5" id="202" name="Google Shape;202;p8"/>
          <p:cNvPicPr preferRelativeResize="0"/>
          <p:nvPr/>
        </p:nvPicPr>
        <p:blipFill rotWithShape="1">
          <a:blip r:embed="rId4">
            <a:alphaModFix/>
          </a:blip>
          <a:srcRect b="0" l="0" r="0" t="0"/>
          <a:stretch/>
        </p:blipFill>
        <p:spPr>
          <a:xfrm>
            <a:off x="4713771" y="2712375"/>
            <a:ext cx="2931222" cy="2830641"/>
          </a:xfrm>
          <a:prstGeom prst="rect">
            <a:avLst/>
          </a:prstGeom>
          <a:noFill/>
          <a:ln>
            <a:noFill/>
          </a:ln>
        </p:spPr>
      </p:pic>
      <p:pic>
        <p:nvPicPr>
          <p:cNvPr id="203" name="Google Shape;203;p8"/>
          <p:cNvPicPr preferRelativeResize="0"/>
          <p:nvPr>
            <p:ph idx="1" type="body"/>
          </p:nvPr>
        </p:nvPicPr>
        <p:blipFill rotWithShape="1">
          <a:blip r:embed="rId5">
            <a:alphaModFix/>
          </a:blip>
          <a:srcRect b="0" l="0" r="0" t="0"/>
          <a:stretch/>
        </p:blipFill>
        <p:spPr>
          <a:xfrm>
            <a:off x="8184438" y="2712374"/>
            <a:ext cx="3321695" cy="2809104"/>
          </a:xfrm>
          <a:prstGeom prst="rect">
            <a:avLst/>
          </a:prstGeom>
          <a:noFill/>
          <a:ln>
            <a:noFill/>
          </a:ln>
          <a:effectLst>
            <a:outerShdw blurRad="254000" rotWithShape="0" algn="ctr" dir="5400000" dist="253999">
              <a:schemeClr val="dk2">
                <a:alpha val="74901"/>
              </a:schemeClr>
            </a:outerShdw>
          </a:effectLst>
        </p:spPr>
      </p:pic>
      <p:sp>
        <p:nvSpPr>
          <p:cNvPr id="204" name="Google Shape;204;p8"/>
          <p:cNvSpPr/>
          <p:nvPr/>
        </p:nvSpPr>
        <p:spPr>
          <a:xfrm>
            <a:off x="1164863" y="1847588"/>
            <a:ext cx="81413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2000">
                <a:solidFill>
                  <a:schemeClr val="lt1"/>
                </a:solidFill>
                <a:latin typeface="Corbel"/>
                <a:ea typeface="Corbel"/>
                <a:cs typeface="Corbel"/>
                <a:sym typeface="Corbel"/>
              </a:rPr>
              <a:t>Hepatocellular carcinoma can be treated with</a:t>
            </a:r>
            <a:endParaRPr/>
          </a:p>
          <a:p>
            <a:pPr indent="0" lvl="0" marL="0" marR="0" rtl="0" algn="l">
              <a:spcBef>
                <a:spcPts val="0"/>
              </a:spcBef>
              <a:spcAft>
                <a:spcPts val="0"/>
              </a:spcAft>
              <a:buNone/>
            </a:pPr>
            <a:r>
              <a:rPr lang="en-CA" sz="2000">
                <a:solidFill>
                  <a:schemeClr val="lt1"/>
                </a:solidFill>
                <a:latin typeface="Corbel"/>
                <a:ea typeface="Corbel"/>
                <a:cs typeface="Corbel"/>
                <a:sym typeface="Corbel"/>
              </a:rPr>
              <a:t>Transarterial Chemoembolization (TACE) or Radiofrequency Ablation (RFA) </a:t>
            </a:r>
            <a:endParaRPr sz="2000">
              <a:solidFill>
                <a:schemeClr val="lt1"/>
              </a:solidFill>
              <a:latin typeface="Corbel"/>
              <a:ea typeface="Corbel"/>
              <a:cs typeface="Corbel"/>
              <a:sym typeface="Corbel"/>
            </a:endParaRPr>
          </a:p>
        </p:txBody>
      </p:sp>
      <p:sp>
        <p:nvSpPr>
          <p:cNvPr id="205" name="Google Shape;205;p8"/>
          <p:cNvSpPr txBox="1"/>
          <p:nvPr/>
        </p:nvSpPr>
        <p:spPr>
          <a:xfrm>
            <a:off x="918452" y="5791200"/>
            <a:ext cx="1058768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This liver tumor can be treated by injecting chemotherapy directly into the tumor via the arteries that are feeding it, or it can be treated by burning it. This is all done via small incisions in the skin – without the need for a laparotomy.</a:t>
            </a:r>
            <a:endParaRPr/>
          </a:p>
        </p:txBody>
      </p:sp>
      <p:pic>
        <p:nvPicPr>
          <p:cNvPr descr="Logo_CAIR_only_RGB_Inverse.png" id="206" name="Google Shape;206;p8"/>
          <p:cNvPicPr preferRelativeResize="0"/>
          <p:nvPr/>
        </p:nvPicPr>
        <p:blipFill rotWithShape="1">
          <a:blip r:embed="rId6">
            <a:alphaModFix/>
          </a:blip>
          <a:srcRect b="0" l="0" r="0" t="0"/>
          <a:stretch/>
        </p:blipFill>
        <p:spPr>
          <a:xfrm>
            <a:off x="9955429" y="279766"/>
            <a:ext cx="1619300" cy="1128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EDEDED"/>
              </a:buClr>
              <a:buSzPct val="100000"/>
              <a:buFont typeface="Corbel"/>
              <a:buNone/>
            </a:pPr>
            <a:r>
              <a:rPr lang="en-CA"/>
              <a:t>Gastrointestinal, Genitourinary, Hepatobiliary</a:t>
            </a:r>
            <a:endParaRPr/>
          </a:p>
        </p:txBody>
      </p:sp>
      <p:sp>
        <p:nvSpPr>
          <p:cNvPr id="212" name="Google Shape;212;p9"/>
          <p:cNvSpPr txBox="1"/>
          <p:nvPr>
            <p:ph idx="1" type="body"/>
          </p:nvPr>
        </p:nvSpPr>
        <p:spPr>
          <a:xfrm>
            <a:off x="1120000" y="1825625"/>
            <a:ext cx="102338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EDEDED"/>
              </a:buClr>
              <a:buSzPts val="2800"/>
              <a:buChar char="•"/>
            </a:pPr>
            <a:r>
              <a:rPr lang="en-CA"/>
              <a:t>Percutaneous gastrostomies, nephrostomies, biliary drainages</a:t>
            </a:r>
            <a:endParaRPr/>
          </a:p>
        </p:txBody>
      </p:sp>
      <p:pic>
        <p:nvPicPr>
          <p:cNvPr descr="63550714_2.jpg" id="213" name="Google Shape;213;p9"/>
          <p:cNvPicPr preferRelativeResize="0"/>
          <p:nvPr/>
        </p:nvPicPr>
        <p:blipFill rotWithShape="1">
          <a:blip r:embed="rId3">
            <a:alphaModFix/>
          </a:blip>
          <a:srcRect b="11317" l="0" r="0" t="15633"/>
          <a:stretch/>
        </p:blipFill>
        <p:spPr>
          <a:xfrm>
            <a:off x="607541" y="2670239"/>
            <a:ext cx="3109440" cy="2917809"/>
          </a:xfrm>
          <a:prstGeom prst="rect">
            <a:avLst/>
          </a:prstGeom>
          <a:noFill/>
          <a:ln>
            <a:noFill/>
          </a:ln>
        </p:spPr>
      </p:pic>
      <p:pic>
        <p:nvPicPr>
          <p:cNvPr descr="Fig. 2a: A percutaneous nephrostomy tube is used to drain urine directly from the kidney into the catheter bag." id="214" name="Google Shape;214;p9"/>
          <p:cNvPicPr preferRelativeResize="0"/>
          <p:nvPr/>
        </p:nvPicPr>
        <p:blipFill rotWithShape="1">
          <a:blip r:embed="rId4">
            <a:alphaModFix/>
          </a:blip>
          <a:srcRect b="0" l="0" r="0" t="0"/>
          <a:stretch/>
        </p:blipFill>
        <p:spPr>
          <a:xfrm>
            <a:off x="7096841" y="2899477"/>
            <a:ext cx="4902940" cy="2357738"/>
          </a:xfrm>
          <a:prstGeom prst="rect">
            <a:avLst/>
          </a:prstGeom>
          <a:noFill/>
          <a:ln>
            <a:noFill/>
          </a:ln>
        </p:spPr>
      </p:pic>
      <p:pic>
        <p:nvPicPr>
          <p:cNvPr descr="116182339_15.jpg" id="215" name="Google Shape;215;p9"/>
          <p:cNvPicPr preferRelativeResize="0"/>
          <p:nvPr/>
        </p:nvPicPr>
        <p:blipFill rotWithShape="1">
          <a:blip r:embed="rId5">
            <a:alphaModFix/>
          </a:blip>
          <a:srcRect b="17778" l="2503" r="8565" t="17767"/>
          <a:stretch/>
        </p:blipFill>
        <p:spPr>
          <a:xfrm>
            <a:off x="3785809" y="2568645"/>
            <a:ext cx="3242204" cy="3019403"/>
          </a:xfrm>
          <a:prstGeom prst="rect">
            <a:avLst/>
          </a:prstGeom>
          <a:noFill/>
          <a:ln>
            <a:noFill/>
          </a:ln>
        </p:spPr>
      </p:pic>
      <p:sp>
        <p:nvSpPr>
          <p:cNvPr id="216" name="Google Shape;216;p9"/>
          <p:cNvSpPr txBox="1"/>
          <p:nvPr/>
        </p:nvSpPr>
        <p:spPr>
          <a:xfrm>
            <a:off x="9469048" y="5372604"/>
            <a:ext cx="239721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100">
                <a:solidFill>
                  <a:schemeClr val="lt1"/>
                </a:solidFill>
                <a:latin typeface="Corbel"/>
                <a:ea typeface="Corbel"/>
                <a:cs typeface="Corbel"/>
                <a:sym typeface="Corbel"/>
              </a:rPr>
              <a:t>http://patients.uroweb.org/kidney-ureteral-stones/emergency/</a:t>
            </a:r>
            <a:endParaRPr/>
          </a:p>
        </p:txBody>
      </p:sp>
      <p:sp>
        <p:nvSpPr>
          <p:cNvPr id="217" name="Google Shape;217;p9"/>
          <p:cNvSpPr txBox="1"/>
          <p:nvPr/>
        </p:nvSpPr>
        <p:spPr>
          <a:xfrm>
            <a:off x="607541" y="5923005"/>
            <a:ext cx="1090895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lt1"/>
                </a:solidFill>
                <a:latin typeface="Corbel"/>
                <a:ea typeface="Corbel"/>
                <a:cs typeface="Corbel"/>
                <a:sym typeface="Corbel"/>
              </a:rPr>
              <a:t>When tubes like bile ducts or ureters get blocked, we can create an alternate pathway for the bile or urine to drain by inserting a drainage catheter via a small incision in the skin. When patients can’t take food orally, we can give them a feeding tube inserted directly through the abdominal wall, giving them a long-term feeding solution.</a:t>
            </a:r>
            <a:endParaRPr sz="1800">
              <a:solidFill>
                <a:schemeClr val="lt1"/>
              </a:solidFill>
              <a:latin typeface="Corbel"/>
              <a:ea typeface="Corbel"/>
              <a:cs typeface="Corbel"/>
              <a:sym typeface="Corbel"/>
            </a:endParaRPr>
          </a:p>
        </p:txBody>
      </p:sp>
      <p:pic>
        <p:nvPicPr>
          <p:cNvPr descr="Logo_CAIR_only_RGB_Inverse.png" id="218" name="Google Shape;218;p9"/>
          <p:cNvPicPr preferRelativeResize="0"/>
          <p:nvPr/>
        </p:nvPicPr>
        <p:blipFill rotWithShape="1">
          <a:blip r:embed="rId6">
            <a:alphaModFix/>
          </a:blip>
          <a:srcRect b="0" l="0" r="0" t="0"/>
          <a:stretch/>
        </p:blipFill>
        <p:spPr>
          <a:xfrm>
            <a:off x="9955429" y="279766"/>
            <a:ext cx="1619300" cy="1128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pth">
  <a:themeElements>
    <a:clrScheme name="Depth">
      <a:dk1>
        <a:srgbClr val="000000"/>
      </a:dk1>
      <a:lt1>
        <a:srgbClr val="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2013-11-24T06:06:07Z</dcterms:created>
  <dc:creator>Edwin Zhang</dc:creator>
</cp:coreProperties>
</file>